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4"/>
  </p:notesMasterIdLst>
  <p:sldIdLst>
    <p:sldId id="256" r:id="rId2"/>
    <p:sldId id="257" r:id="rId3"/>
    <p:sldId id="589" r:id="rId4"/>
    <p:sldId id="590" r:id="rId5"/>
    <p:sldId id="591" r:id="rId6"/>
    <p:sldId id="592" r:id="rId7"/>
    <p:sldId id="593" r:id="rId8"/>
    <p:sldId id="479" r:id="rId9"/>
    <p:sldId id="484" r:id="rId10"/>
    <p:sldId id="485" r:id="rId11"/>
    <p:sldId id="480" r:id="rId12"/>
    <p:sldId id="481" r:id="rId13"/>
    <p:sldId id="486" r:id="rId14"/>
    <p:sldId id="482" r:id="rId15"/>
    <p:sldId id="487" r:id="rId16"/>
    <p:sldId id="488" r:id="rId17"/>
    <p:sldId id="489" r:id="rId18"/>
    <p:sldId id="490" r:id="rId19"/>
    <p:sldId id="425" r:id="rId20"/>
    <p:sldId id="265" r:id="rId21"/>
    <p:sldId id="263" r:id="rId22"/>
    <p:sldId id="266" r:id="rId23"/>
    <p:sldId id="267" r:id="rId24"/>
    <p:sldId id="269" r:id="rId25"/>
    <p:sldId id="268" r:id="rId26"/>
    <p:sldId id="271" r:id="rId27"/>
    <p:sldId id="272" r:id="rId28"/>
    <p:sldId id="274" r:id="rId29"/>
    <p:sldId id="375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376" r:id="rId38"/>
    <p:sldId id="377" r:id="rId39"/>
    <p:sldId id="282" r:id="rId40"/>
    <p:sldId id="303" r:id="rId41"/>
    <p:sldId id="304" r:id="rId42"/>
    <p:sldId id="305" r:id="rId43"/>
    <p:sldId id="306" r:id="rId44"/>
    <p:sldId id="378" r:id="rId45"/>
    <p:sldId id="285" r:id="rId46"/>
    <p:sldId id="287" r:id="rId47"/>
    <p:sldId id="286" r:id="rId48"/>
    <p:sldId id="288" r:id="rId49"/>
    <p:sldId id="289" r:id="rId50"/>
    <p:sldId id="284" r:id="rId51"/>
    <p:sldId id="302" r:id="rId52"/>
    <p:sldId id="307" r:id="rId53"/>
    <p:sldId id="292" r:id="rId54"/>
    <p:sldId id="290" r:id="rId55"/>
    <p:sldId id="308" r:id="rId56"/>
    <p:sldId id="291" r:id="rId57"/>
    <p:sldId id="293" r:id="rId58"/>
    <p:sldId id="294" r:id="rId59"/>
    <p:sldId id="295" r:id="rId60"/>
    <p:sldId id="310" r:id="rId61"/>
    <p:sldId id="311" r:id="rId62"/>
    <p:sldId id="312" r:id="rId63"/>
    <p:sldId id="313" r:id="rId64"/>
    <p:sldId id="299" r:id="rId65"/>
    <p:sldId id="315" r:id="rId66"/>
    <p:sldId id="316" r:id="rId67"/>
    <p:sldId id="317" r:id="rId68"/>
    <p:sldId id="318" r:id="rId69"/>
    <p:sldId id="333" r:id="rId70"/>
    <p:sldId id="379" r:id="rId71"/>
    <p:sldId id="380" r:id="rId72"/>
    <p:sldId id="320" r:id="rId73"/>
    <p:sldId id="341" r:id="rId74"/>
    <p:sldId id="351" r:id="rId75"/>
    <p:sldId id="352" r:id="rId76"/>
    <p:sldId id="342" r:id="rId77"/>
    <p:sldId id="321" r:id="rId78"/>
    <p:sldId id="322" r:id="rId79"/>
    <p:sldId id="324" r:id="rId80"/>
    <p:sldId id="327" r:id="rId81"/>
    <p:sldId id="328" r:id="rId82"/>
    <p:sldId id="329" r:id="rId83"/>
    <p:sldId id="330" r:id="rId84"/>
    <p:sldId id="331" r:id="rId85"/>
    <p:sldId id="332" r:id="rId86"/>
    <p:sldId id="336" r:id="rId87"/>
    <p:sldId id="337" r:id="rId88"/>
    <p:sldId id="381" r:id="rId89"/>
    <p:sldId id="339" r:id="rId90"/>
    <p:sldId id="353" r:id="rId91"/>
    <p:sldId id="338" r:id="rId92"/>
    <p:sldId id="38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6" r:id="rId102"/>
    <p:sldId id="386" r:id="rId103"/>
    <p:sldId id="358" r:id="rId104"/>
    <p:sldId id="357" r:id="rId105"/>
    <p:sldId id="383" r:id="rId106"/>
    <p:sldId id="384" r:id="rId107"/>
    <p:sldId id="387" r:id="rId108"/>
    <p:sldId id="385" r:id="rId109"/>
    <p:sldId id="388" r:id="rId110"/>
    <p:sldId id="390" r:id="rId111"/>
    <p:sldId id="389" r:id="rId112"/>
    <p:sldId id="394" r:id="rId113"/>
    <p:sldId id="391" r:id="rId114"/>
    <p:sldId id="392" r:id="rId115"/>
    <p:sldId id="393" r:id="rId116"/>
    <p:sldId id="421" r:id="rId117"/>
    <p:sldId id="396" r:id="rId118"/>
    <p:sldId id="398" r:id="rId119"/>
    <p:sldId id="399" r:id="rId120"/>
    <p:sldId id="397" r:id="rId121"/>
    <p:sldId id="400" r:id="rId122"/>
    <p:sldId id="401" r:id="rId123"/>
    <p:sldId id="402" r:id="rId124"/>
    <p:sldId id="403" r:id="rId125"/>
    <p:sldId id="404" r:id="rId126"/>
    <p:sldId id="405" r:id="rId127"/>
    <p:sldId id="359" r:id="rId128"/>
    <p:sldId id="361" r:id="rId129"/>
    <p:sldId id="360" r:id="rId130"/>
    <p:sldId id="362" r:id="rId131"/>
    <p:sldId id="363" r:id="rId132"/>
    <p:sldId id="365" r:id="rId133"/>
    <p:sldId id="364" r:id="rId134"/>
    <p:sldId id="366" r:id="rId135"/>
    <p:sldId id="367" r:id="rId136"/>
    <p:sldId id="368" r:id="rId137"/>
    <p:sldId id="371" r:id="rId138"/>
    <p:sldId id="370" r:id="rId139"/>
    <p:sldId id="369" r:id="rId140"/>
    <p:sldId id="372" r:id="rId141"/>
    <p:sldId id="373" r:id="rId142"/>
    <p:sldId id="374" r:id="rId143"/>
    <p:sldId id="406" r:id="rId144"/>
    <p:sldId id="407" r:id="rId145"/>
    <p:sldId id="408" r:id="rId146"/>
    <p:sldId id="409" r:id="rId147"/>
    <p:sldId id="411" r:id="rId148"/>
    <p:sldId id="410" r:id="rId149"/>
    <p:sldId id="412" r:id="rId150"/>
    <p:sldId id="422" r:id="rId151"/>
    <p:sldId id="413" r:id="rId152"/>
    <p:sldId id="414" r:id="rId153"/>
    <p:sldId id="415" r:id="rId154"/>
    <p:sldId id="416" r:id="rId155"/>
    <p:sldId id="418" r:id="rId156"/>
    <p:sldId id="419" r:id="rId157"/>
    <p:sldId id="420" r:id="rId158"/>
    <p:sldId id="424" r:id="rId159"/>
    <p:sldId id="426" r:id="rId160"/>
    <p:sldId id="428" r:id="rId161"/>
    <p:sldId id="604" r:id="rId162"/>
    <p:sldId id="605" r:id="rId163"/>
    <p:sldId id="606" r:id="rId164"/>
    <p:sldId id="607" r:id="rId165"/>
    <p:sldId id="608" r:id="rId166"/>
    <p:sldId id="609" r:id="rId167"/>
    <p:sldId id="610" r:id="rId168"/>
    <p:sldId id="611" r:id="rId169"/>
    <p:sldId id="612" r:id="rId170"/>
    <p:sldId id="613" r:id="rId171"/>
    <p:sldId id="614" r:id="rId172"/>
    <p:sldId id="615" r:id="rId173"/>
    <p:sldId id="616" r:id="rId174"/>
    <p:sldId id="617" r:id="rId175"/>
    <p:sldId id="618" r:id="rId176"/>
    <p:sldId id="619" r:id="rId177"/>
    <p:sldId id="620" r:id="rId178"/>
    <p:sldId id="621" r:id="rId179"/>
    <p:sldId id="622" r:id="rId180"/>
    <p:sldId id="623" r:id="rId181"/>
    <p:sldId id="624" r:id="rId182"/>
    <p:sldId id="423" r:id="rId183"/>
    <p:sldId id="461" r:id="rId184"/>
    <p:sldId id="462" r:id="rId185"/>
    <p:sldId id="463" r:id="rId186"/>
    <p:sldId id="464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474" r:id="rId197"/>
    <p:sldId id="475" r:id="rId198"/>
    <p:sldId id="476" r:id="rId199"/>
    <p:sldId id="477" r:id="rId200"/>
    <p:sldId id="478" r:id="rId201"/>
    <p:sldId id="491" r:id="rId202"/>
    <p:sldId id="492" r:id="rId203"/>
    <p:sldId id="493" r:id="rId204"/>
    <p:sldId id="494" r:id="rId205"/>
    <p:sldId id="495" r:id="rId206"/>
    <p:sldId id="496" r:id="rId207"/>
    <p:sldId id="497" r:id="rId208"/>
    <p:sldId id="498" r:id="rId209"/>
    <p:sldId id="499" r:id="rId210"/>
    <p:sldId id="500" r:id="rId211"/>
    <p:sldId id="594" r:id="rId212"/>
    <p:sldId id="501" r:id="rId213"/>
    <p:sldId id="502" r:id="rId214"/>
    <p:sldId id="503" r:id="rId215"/>
    <p:sldId id="504" r:id="rId216"/>
    <p:sldId id="505" r:id="rId217"/>
    <p:sldId id="506" r:id="rId218"/>
    <p:sldId id="507" r:id="rId219"/>
    <p:sldId id="508" r:id="rId220"/>
    <p:sldId id="509" r:id="rId221"/>
    <p:sldId id="512" r:id="rId222"/>
    <p:sldId id="511" r:id="rId223"/>
    <p:sldId id="513" r:id="rId224"/>
    <p:sldId id="514" r:id="rId225"/>
    <p:sldId id="510" r:id="rId226"/>
    <p:sldId id="516" r:id="rId227"/>
    <p:sldId id="518" r:id="rId228"/>
    <p:sldId id="595" r:id="rId229"/>
    <p:sldId id="596" r:id="rId230"/>
    <p:sldId id="597" r:id="rId231"/>
    <p:sldId id="519" r:id="rId232"/>
    <p:sldId id="537" r:id="rId233"/>
    <p:sldId id="538" r:id="rId234"/>
    <p:sldId id="520" r:id="rId235"/>
    <p:sldId id="521" r:id="rId236"/>
    <p:sldId id="522" r:id="rId237"/>
    <p:sldId id="523" r:id="rId238"/>
    <p:sldId id="524" r:id="rId239"/>
    <p:sldId id="598" r:id="rId240"/>
    <p:sldId id="525" r:id="rId241"/>
    <p:sldId id="526" r:id="rId242"/>
    <p:sldId id="527" r:id="rId243"/>
    <p:sldId id="528" r:id="rId244"/>
    <p:sldId id="599" r:id="rId245"/>
    <p:sldId id="529" r:id="rId246"/>
    <p:sldId id="530" r:id="rId247"/>
    <p:sldId id="531" r:id="rId248"/>
    <p:sldId id="532" r:id="rId249"/>
    <p:sldId id="533" r:id="rId250"/>
    <p:sldId id="600" r:id="rId251"/>
    <p:sldId id="536" r:id="rId252"/>
    <p:sldId id="539" r:id="rId253"/>
    <p:sldId id="540" r:id="rId254"/>
    <p:sldId id="541" r:id="rId255"/>
    <p:sldId id="542" r:id="rId256"/>
    <p:sldId id="544" r:id="rId257"/>
    <p:sldId id="545" r:id="rId258"/>
    <p:sldId id="543" r:id="rId259"/>
    <p:sldId id="546" r:id="rId260"/>
    <p:sldId id="547" r:id="rId261"/>
    <p:sldId id="548" r:id="rId262"/>
    <p:sldId id="549" r:id="rId263"/>
    <p:sldId id="550" r:id="rId264"/>
    <p:sldId id="551" r:id="rId265"/>
    <p:sldId id="553" r:id="rId266"/>
    <p:sldId id="554" r:id="rId267"/>
    <p:sldId id="555" r:id="rId268"/>
    <p:sldId id="556" r:id="rId269"/>
    <p:sldId id="557" r:id="rId270"/>
    <p:sldId id="575" r:id="rId271"/>
    <p:sldId id="577" r:id="rId272"/>
    <p:sldId id="578" r:id="rId273"/>
    <p:sldId id="576" r:id="rId274"/>
    <p:sldId id="579" r:id="rId275"/>
    <p:sldId id="558" r:id="rId276"/>
    <p:sldId id="559" r:id="rId277"/>
    <p:sldId id="560" r:id="rId278"/>
    <p:sldId id="561" r:id="rId279"/>
    <p:sldId id="562" r:id="rId280"/>
    <p:sldId id="563" r:id="rId281"/>
    <p:sldId id="564" r:id="rId282"/>
    <p:sldId id="565" r:id="rId283"/>
    <p:sldId id="567" r:id="rId284"/>
    <p:sldId id="568" r:id="rId285"/>
    <p:sldId id="569" r:id="rId286"/>
    <p:sldId id="570" r:id="rId287"/>
    <p:sldId id="571" r:id="rId288"/>
    <p:sldId id="573" r:id="rId289"/>
    <p:sldId id="572" r:id="rId290"/>
    <p:sldId id="574" r:id="rId291"/>
    <p:sldId id="580" r:id="rId292"/>
    <p:sldId id="581" r:id="rId293"/>
    <p:sldId id="584" r:id="rId294"/>
    <p:sldId id="585" r:id="rId295"/>
    <p:sldId id="586" r:id="rId296"/>
    <p:sldId id="587" r:id="rId297"/>
    <p:sldId id="582" r:id="rId298"/>
    <p:sldId id="588" r:id="rId299"/>
    <p:sldId id="601" r:id="rId300"/>
    <p:sldId id="602" r:id="rId301"/>
    <p:sldId id="603" r:id="rId302"/>
    <p:sldId id="535" r:id="rId30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CCCC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2706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A4DDC-8E77-491F-8DA0-DF5FF3D165AB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4A93-9942-451D-8398-3C43742D19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9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9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1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3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8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2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E6D3-75A2-423F-9CA8-23A5CD3FB0AD}" type="datetimeFigureOut">
              <a:rPr lang="pt-BR" smtClean="0"/>
              <a:t>09/12/2014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9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jpeg"/><Relationship Id="rId7" Type="http://schemas.openxmlformats.org/officeDocument/2006/relationships/image" Target="../media/image160.jp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jpg"/><Relationship Id="rId5" Type="http://schemas.openxmlformats.org/officeDocument/2006/relationships/image" Target="../media/image158.jpe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2.png"/><Relationship Id="rId10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3" y="261451"/>
            <a:ext cx="4320000" cy="11603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2736000" cy="12609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9" y="5566283"/>
            <a:ext cx="2880000" cy="11030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180" y="2060848"/>
            <a:ext cx="8549640" cy="1470025"/>
          </a:xfrm>
        </p:spPr>
        <p:txBody>
          <a:bodyPr>
            <a:noAutofit/>
          </a:bodyPr>
          <a:lstStyle/>
          <a:p>
            <a:r>
              <a:rPr lang="pt-BR" b="1" dirty="0"/>
              <a:t>ALGUNS EXEMPLOS DE USOS E ABUSOS EM MÉTODOS POTENCIAIS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548608"/>
            <a:ext cx="6400800" cy="17526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Vanderlei C. Oliveira Jr.</a:t>
            </a:r>
          </a:p>
          <a:p>
            <a:r>
              <a:rPr lang="pt-BR" sz="2800" dirty="0" smtClean="0"/>
              <a:t>Leonardo </a:t>
            </a:r>
            <a:r>
              <a:rPr lang="pt-BR" sz="2800" dirty="0" err="1" smtClean="0"/>
              <a:t>Uieda</a:t>
            </a:r>
            <a:endParaRPr lang="pt-BR" sz="2800" dirty="0" smtClean="0"/>
          </a:p>
          <a:p>
            <a:r>
              <a:rPr lang="pt-BR" sz="2800" dirty="0" smtClean="0"/>
              <a:t>Valéria C. F. Barbosa</a:t>
            </a:r>
            <a:endParaRPr lang="pt-BR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084649"/>
            <a:ext cx="144000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94752" y="534592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611631" y="5528058"/>
            <a:ext cx="61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8724248" y="5517232"/>
            <a:ext cx="0" cy="396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r>
              <a:rPr lang="pt-BR" sz="2000" dirty="0" smtClean="0"/>
              <a:t> 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6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4858428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Uma 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89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77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1600" y="5837202"/>
            <a:ext cx="718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Há diferentes métodos para a escolha das “melhores” estimativas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769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1600" y="5837202"/>
            <a:ext cx="718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Há diferentes métodos para a escolha das “melhores” estimativas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6341258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6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29523" y="4786685"/>
            <a:ext cx="357809" cy="1478943"/>
          </a:xfrm>
          <a:custGeom>
            <a:avLst/>
            <a:gdLst>
              <a:gd name="connsiteX0" fmla="*/ 0 w 357809"/>
              <a:gd name="connsiteY0" fmla="*/ 0 h 1478943"/>
              <a:gd name="connsiteX1" fmla="*/ 31806 w 357809"/>
              <a:gd name="connsiteY1" fmla="*/ 262393 h 1478943"/>
              <a:gd name="connsiteX2" fmla="*/ 103367 w 357809"/>
              <a:gd name="connsiteY2" fmla="*/ 477078 h 1478943"/>
              <a:gd name="connsiteX3" fmla="*/ 190832 w 357809"/>
              <a:gd name="connsiteY3" fmla="*/ 771277 h 1478943"/>
              <a:gd name="connsiteX4" fmla="*/ 270345 w 357809"/>
              <a:gd name="connsiteY4" fmla="*/ 1081378 h 1478943"/>
              <a:gd name="connsiteX5" fmla="*/ 310101 w 357809"/>
              <a:gd name="connsiteY5" fmla="*/ 1335819 h 1478943"/>
              <a:gd name="connsiteX6" fmla="*/ 357809 w 357809"/>
              <a:gd name="connsiteY6" fmla="*/ 1478943 h 147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809" h="1478943">
                <a:moveTo>
                  <a:pt x="0" y="0"/>
                </a:moveTo>
                <a:lnTo>
                  <a:pt x="31806" y="262393"/>
                </a:lnTo>
                <a:lnTo>
                  <a:pt x="103367" y="477078"/>
                </a:lnTo>
                <a:lnTo>
                  <a:pt x="190832" y="771277"/>
                </a:lnTo>
                <a:lnTo>
                  <a:pt x="270345" y="1081378"/>
                </a:lnTo>
                <a:lnTo>
                  <a:pt x="310101" y="1335819"/>
                </a:lnTo>
                <a:lnTo>
                  <a:pt x="357809" y="1478943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025224" y="4794637"/>
            <a:ext cx="318053" cy="1478942"/>
          </a:xfrm>
          <a:custGeom>
            <a:avLst/>
            <a:gdLst>
              <a:gd name="connsiteX0" fmla="*/ 0 w 318053"/>
              <a:gd name="connsiteY0" fmla="*/ 0 h 1478942"/>
              <a:gd name="connsiteX1" fmla="*/ 79513 w 318053"/>
              <a:gd name="connsiteY1" fmla="*/ 302149 h 1478942"/>
              <a:gd name="connsiteX2" fmla="*/ 119270 w 318053"/>
              <a:gd name="connsiteY2" fmla="*/ 516834 h 1478942"/>
              <a:gd name="connsiteX3" fmla="*/ 206734 w 318053"/>
              <a:gd name="connsiteY3" fmla="*/ 826935 h 1478942"/>
              <a:gd name="connsiteX4" fmla="*/ 246491 w 318053"/>
              <a:gd name="connsiteY4" fmla="*/ 970059 h 1478942"/>
              <a:gd name="connsiteX5" fmla="*/ 318053 w 318053"/>
              <a:gd name="connsiteY5" fmla="*/ 1478942 h 147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53" h="1478942">
                <a:moveTo>
                  <a:pt x="0" y="0"/>
                </a:moveTo>
                <a:lnTo>
                  <a:pt x="79513" y="302149"/>
                </a:lnTo>
                <a:lnTo>
                  <a:pt x="119270" y="516834"/>
                </a:lnTo>
                <a:lnTo>
                  <a:pt x="206734" y="826935"/>
                </a:lnTo>
                <a:lnTo>
                  <a:pt x="246491" y="970059"/>
                </a:lnTo>
                <a:lnTo>
                  <a:pt x="318053" y="147894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3260035" y="5629523"/>
            <a:ext cx="1963972" cy="636105"/>
          </a:xfrm>
          <a:custGeom>
            <a:avLst/>
            <a:gdLst>
              <a:gd name="connsiteX0" fmla="*/ 0 w 1963972"/>
              <a:gd name="connsiteY0" fmla="*/ 636105 h 636105"/>
              <a:gd name="connsiteX1" fmla="*/ 373711 w 1963972"/>
              <a:gd name="connsiteY1" fmla="*/ 469127 h 636105"/>
              <a:gd name="connsiteX2" fmla="*/ 683812 w 1963972"/>
              <a:gd name="connsiteY2" fmla="*/ 333955 h 636105"/>
              <a:gd name="connsiteX3" fmla="*/ 1073426 w 1963972"/>
              <a:gd name="connsiteY3" fmla="*/ 174929 h 636105"/>
              <a:gd name="connsiteX4" fmla="*/ 1407381 w 1963972"/>
              <a:gd name="connsiteY4" fmla="*/ 79514 h 636105"/>
              <a:gd name="connsiteX5" fmla="*/ 1685676 w 1963972"/>
              <a:gd name="connsiteY5" fmla="*/ 31806 h 636105"/>
              <a:gd name="connsiteX6" fmla="*/ 1963972 w 1963972"/>
              <a:gd name="connsiteY6" fmla="*/ 0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3972" h="636105">
                <a:moveTo>
                  <a:pt x="0" y="636105"/>
                </a:moveTo>
                <a:lnTo>
                  <a:pt x="373711" y="469127"/>
                </a:lnTo>
                <a:lnTo>
                  <a:pt x="683812" y="333955"/>
                </a:lnTo>
                <a:lnTo>
                  <a:pt x="1073426" y="174929"/>
                </a:lnTo>
                <a:lnTo>
                  <a:pt x="1407381" y="79514"/>
                </a:lnTo>
                <a:lnTo>
                  <a:pt x="1685676" y="31806"/>
                </a:lnTo>
                <a:lnTo>
                  <a:pt x="1963972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sto feliz 12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1934248"/>
            <a:ext cx="5393619" cy="38437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409020" y="2856454"/>
            <a:ext cx="3724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80:</a:t>
            </a:r>
          </a:p>
          <a:p>
            <a:pPr algn="ctr"/>
            <a:r>
              <a:rPr lang="pt-BR" sz="2800" dirty="0" smtClean="0"/>
              <a:t>surgimento da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4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6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09512" y="481811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7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53" name="CaixaDeTexto 52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1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22048" y="4800809"/>
            <a:ext cx="3528392" cy="1458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364088" y="4800809"/>
            <a:ext cx="21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5377218" y="4967785"/>
            <a:ext cx="28831" cy="1296537"/>
          </a:xfrm>
          <a:custGeom>
            <a:avLst/>
            <a:gdLst>
              <a:gd name="connsiteX0" fmla="*/ 0 w 28831"/>
              <a:gd name="connsiteY0" fmla="*/ 0 h 1296537"/>
              <a:gd name="connsiteX1" fmla="*/ 0 w 28831"/>
              <a:gd name="connsiteY1" fmla="*/ 0 h 1296537"/>
              <a:gd name="connsiteX2" fmla="*/ 13648 w 28831"/>
              <a:gd name="connsiteY2" fmla="*/ 614149 h 1296537"/>
              <a:gd name="connsiteX3" fmla="*/ 27295 w 28831"/>
              <a:gd name="connsiteY3" fmla="*/ 777922 h 1296537"/>
              <a:gd name="connsiteX4" fmla="*/ 27295 w 28831"/>
              <a:gd name="connsiteY4" fmla="*/ 1296537 h 1296537"/>
              <a:gd name="connsiteX5" fmla="*/ 27295 w 28831"/>
              <a:gd name="connsiteY5" fmla="*/ 1296537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31" h="1296537">
                <a:moveTo>
                  <a:pt x="0" y="0"/>
                </a:moveTo>
                <a:lnTo>
                  <a:pt x="0" y="0"/>
                </a:lnTo>
                <a:cubicBezTo>
                  <a:pt x="4549" y="204716"/>
                  <a:pt x="6468" y="409508"/>
                  <a:pt x="13648" y="614149"/>
                </a:cubicBezTo>
                <a:cubicBezTo>
                  <a:pt x="15569" y="668896"/>
                  <a:pt x="26200" y="723153"/>
                  <a:pt x="27295" y="777922"/>
                </a:cubicBezTo>
                <a:cubicBezTo>
                  <a:pt x="30752" y="950759"/>
                  <a:pt x="27295" y="1123665"/>
                  <a:pt x="27295" y="1296537"/>
                </a:cubicBezTo>
                <a:lnTo>
                  <a:pt x="27295" y="129653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1856096" y="4790364"/>
            <a:ext cx="5650173" cy="464024"/>
          </a:xfrm>
          <a:custGeom>
            <a:avLst/>
            <a:gdLst>
              <a:gd name="connsiteX0" fmla="*/ 5636525 w 5650173"/>
              <a:gd name="connsiteY0" fmla="*/ 163773 h 464024"/>
              <a:gd name="connsiteX1" fmla="*/ 3521122 w 5650173"/>
              <a:gd name="connsiteY1" fmla="*/ 177421 h 464024"/>
              <a:gd name="connsiteX2" fmla="*/ 3521122 w 5650173"/>
              <a:gd name="connsiteY2" fmla="*/ 464024 h 464024"/>
              <a:gd name="connsiteX3" fmla="*/ 0 w 5650173"/>
              <a:gd name="connsiteY3" fmla="*/ 464024 h 464024"/>
              <a:gd name="connsiteX4" fmla="*/ 0 w 5650173"/>
              <a:gd name="connsiteY4" fmla="*/ 13648 h 464024"/>
              <a:gd name="connsiteX5" fmla="*/ 5650173 w 5650173"/>
              <a:gd name="connsiteY5" fmla="*/ 0 h 464024"/>
              <a:gd name="connsiteX6" fmla="*/ 5636525 w 5650173"/>
              <a:gd name="connsiteY6" fmla="*/ 163773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0173" h="464024">
                <a:moveTo>
                  <a:pt x="5636525" y="163773"/>
                </a:moveTo>
                <a:lnTo>
                  <a:pt x="3521122" y="177421"/>
                </a:lnTo>
                <a:lnTo>
                  <a:pt x="3521122" y="464024"/>
                </a:lnTo>
                <a:lnTo>
                  <a:pt x="0" y="464024"/>
                </a:lnTo>
                <a:lnTo>
                  <a:pt x="0" y="13648"/>
                </a:lnTo>
                <a:lnTo>
                  <a:pt x="5650173" y="0"/>
                </a:lnTo>
                <a:lnTo>
                  <a:pt x="5636525" y="16377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4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661248"/>
            <a:ext cx="533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abordagem de janelas móveis é útil para a interpretação da múltiplas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19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31788" y="346093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Diques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088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7738" y="4437112"/>
            <a:ext cx="417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Nos anos 90, 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 foi amplamente difundida na comunidade científica</a:t>
            </a:r>
            <a:endParaRPr lang="pt-BR" sz="24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8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275856" y="155679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923928" y="1745494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211960" y="3415339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932040" y="2492896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652120" y="2643742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868145" y="2839275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4248" y="1484784"/>
            <a:ext cx="0" cy="5108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687" y="1268760"/>
            <a:ext cx="3923753" cy="4690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08467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2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48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373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4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0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3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22115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685154" y="4221088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Este foi o período em que ocorreram os principais avanços nas técnicas de seleção das melhores soluções e generalizações do método</a:t>
            </a:r>
            <a:endParaRPr lang="pt-BR" sz="24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4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82444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8130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82899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822048" y="4797152"/>
            <a:ext cx="12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19784" y="4797152"/>
            <a:ext cx="1836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560928" y="4797152"/>
            <a:ext cx="93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3848" y="4437112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059832" y="4793495"/>
            <a:ext cx="165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2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963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9411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4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203848" y="4509120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283968" y="4279448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797151"/>
            <a:ext cx="5670000" cy="144864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16155" y="4967785"/>
            <a:ext cx="0" cy="1282890"/>
          </a:xfrm>
          <a:custGeom>
            <a:avLst/>
            <a:gdLst>
              <a:gd name="connsiteX0" fmla="*/ 0 w 0"/>
              <a:gd name="connsiteY0" fmla="*/ 0 h 1282890"/>
              <a:gd name="connsiteX1" fmla="*/ 0 w 0"/>
              <a:gd name="connsiteY1" fmla="*/ 0 h 1282890"/>
              <a:gd name="connsiteX2" fmla="*/ 0 w 0"/>
              <a:gd name="connsiteY2" fmla="*/ 1282890 h 1282890"/>
              <a:gd name="connsiteX3" fmla="*/ 0 w 0"/>
              <a:gd name="connsiteY3" fmla="*/ 1282890 h 12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1282890">
                <a:moveTo>
                  <a:pt x="0" y="0"/>
                </a:moveTo>
                <a:lnTo>
                  <a:pt x="0" y="0"/>
                </a:lnTo>
                <a:lnTo>
                  <a:pt x="0" y="1282890"/>
                </a:lnTo>
                <a:lnTo>
                  <a:pt x="0" y="128289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71514" y="5036024"/>
            <a:ext cx="23316" cy="1214651"/>
          </a:xfrm>
          <a:custGeom>
            <a:avLst/>
            <a:gdLst>
              <a:gd name="connsiteX0" fmla="*/ 23316 w 23316"/>
              <a:gd name="connsiteY0" fmla="*/ 0 h 1214651"/>
              <a:gd name="connsiteX1" fmla="*/ 23316 w 23316"/>
              <a:gd name="connsiteY1" fmla="*/ 0 h 1214651"/>
              <a:gd name="connsiteX2" fmla="*/ 9668 w 23316"/>
              <a:gd name="connsiteY2" fmla="*/ 1214651 h 1214651"/>
              <a:gd name="connsiteX3" fmla="*/ 9668 w 23316"/>
              <a:gd name="connsiteY3" fmla="*/ 1214651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" h="1214651">
                <a:moveTo>
                  <a:pt x="23316" y="0"/>
                </a:moveTo>
                <a:lnTo>
                  <a:pt x="23316" y="0"/>
                </a:lnTo>
                <a:cubicBezTo>
                  <a:pt x="-19423" y="512856"/>
                  <a:pt x="9668" y="108993"/>
                  <a:pt x="9668" y="1214651"/>
                </a:cubicBezTo>
                <a:lnTo>
                  <a:pt x="9668" y="121465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523630" y="5008728"/>
            <a:ext cx="42862" cy="1228299"/>
          </a:xfrm>
          <a:custGeom>
            <a:avLst/>
            <a:gdLst>
              <a:gd name="connsiteX0" fmla="*/ 0 w 42862"/>
              <a:gd name="connsiteY0" fmla="*/ 0 h 1228299"/>
              <a:gd name="connsiteX1" fmla="*/ 0 w 42862"/>
              <a:gd name="connsiteY1" fmla="*/ 0 h 1228299"/>
              <a:gd name="connsiteX2" fmla="*/ 27295 w 42862"/>
              <a:gd name="connsiteY2" fmla="*/ 150126 h 1228299"/>
              <a:gd name="connsiteX3" fmla="*/ 40943 w 42862"/>
              <a:gd name="connsiteY3" fmla="*/ 204717 h 1228299"/>
              <a:gd name="connsiteX4" fmla="*/ 40943 w 42862"/>
              <a:gd name="connsiteY4" fmla="*/ 1228299 h 1228299"/>
              <a:gd name="connsiteX5" fmla="*/ 40943 w 42862"/>
              <a:gd name="connsiteY5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" h="1228299">
                <a:moveTo>
                  <a:pt x="0" y="0"/>
                </a:moveTo>
                <a:lnTo>
                  <a:pt x="0" y="0"/>
                </a:lnTo>
                <a:cubicBezTo>
                  <a:pt x="9098" y="50042"/>
                  <a:pt x="17320" y="100251"/>
                  <a:pt x="27295" y="150126"/>
                </a:cubicBezTo>
                <a:cubicBezTo>
                  <a:pt x="30974" y="168519"/>
                  <a:pt x="40706" y="185961"/>
                  <a:pt x="40943" y="204717"/>
                </a:cubicBezTo>
                <a:cubicBezTo>
                  <a:pt x="45262" y="545884"/>
                  <a:pt x="40943" y="887105"/>
                  <a:pt x="40943" y="1228299"/>
                </a:cubicBezTo>
                <a:lnTo>
                  <a:pt x="40943" y="122829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31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496" y="5517232"/>
            <a:ext cx="4608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600" dirty="0" smtClean="0">
                <a:solidFill>
                  <a:srgbClr val="FF0000"/>
                </a:solidFill>
              </a:rPr>
              <a:t> de Euler NÃO serve para isso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043608" y="4221088"/>
            <a:ext cx="2016224" cy="194421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04248" y="4509120"/>
            <a:ext cx="1584176" cy="1656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239852" y="2996952"/>
            <a:ext cx="327636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Em geral, há um conjunto de soluções nas bordas da bacia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7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4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55576" y="5775647"/>
            <a:ext cx="2937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Falhas inclinadas</a:t>
            </a:r>
            <a:endParaRPr lang="pt-BR" sz="2400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612984" y="5271591"/>
            <a:ext cx="5400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612984" y="5457418"/>
            <a:ext cx="2967128" cy="3182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3060" r="32836" b="18470"/>
          <a:stretch/>
        </p:blipFill>
        <p:spPr>
          <a:xfrm>
            <a:off x="1892702" y="4005064"/>
            <a:ext cx="2613583" cy="24502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Conector reto 12"/>
          <p:cNvCxnSpPr/>
          <p:nvPr/>
        </p:nvCxnSpPr>
        <p:spPr>
          <a:xfrm flipH="1" flipV="1">
            <a:off x="4680012" y="4005064"/>
            <a:ext cx="1044116" cy="93610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680012" y="5768163"/>
            <a:ext cx="1260140" cy="687132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Contatos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Diques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>
                <a:solidFill>
                  <a:srgbClr val="FF0000"/>
                </a:solidFill>
              </a:rPr>
              <a:t>Reid</a:t>
            </a:r>
            <a:r>
              <a:rPr lang="pt-BR" sz="2000" dirty="0" smtClean="0">
                <a:solidFill>
                  <a:srgbClr val="FF0000"/>
                </a:solidFill>
              </a:rPr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3"/>
          <a:stretch/>
        </p:blipFill>
        <p:spPr>
          <a:xfrm>
            <a:off x="1512472" y="2204864"/>
            <a:ext cx="7308000" cy="25948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Conector reto 7"/>
          <p:cNvCxnSpPr/>
          <p:nvPr/>
        </p:nvCxnSpPr>
        <p:spPr>
          <a:xfrm flipH="1">
            <a:off x="215634" y="5533780"/>
            <a:ext cx="279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242930" y="4094488"/>
            <a:ext cx="0" cy="1425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15634" y="4108136"/>
            <a:ext cx="10420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235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79512" y="4725144"/>
            <a:ext cx="26642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entanto, em geral, a localização horizontal das estruturas é bem estimada</a:t>
            </a:r>
            <a:endParaRPr lang="pt-BR" sz="2400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565212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09228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77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r="6364"/>
          <a:stretch/>
        </p:blipFill>
        <p:spPr>
          <a:xfrm>
            <a:off x="4237164" y="1836907"/>
            <a:ext cx="4860000" cy="274422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/>
        </p:blipFill>
        <p:spPr>
          <a:xfrm>
            <a:off x="35497" y="1501469"/>
            <a:ext cx="4208957" cy="3358124"/>
          </a:xfrm>
        </p:spPr>
      </p:pic>
      <p:sp>
        <p:nvSpPr>
          <p:cNvPr id="16" name="CaixaDeTexto 15"/>
          <p:cNvSpPr txBox="1"/>
          <p:nvPr/>
        </p:nvSpPr>
        <p:spPr>
          <a:xfrm>
            <a:off x="1616192" y="5013176"/>
            <a:ext cx="5908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é utilizada em situações geológicas mais complexas que estas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7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77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1856096" y="4804012"/>
            <a:ext cx="600501" cy="1050878"/>
          </a:xfrm>
          <a:custGeom>
            <a:avLst/>
            <a:gdLst>
              <a:gd name="connsiteX0" fmla="*/ 0 w 600501"/>
              <a:gd name="connsiteY0" fmla="*/ 0 h 1050878"/>
              <a:gd name="connsiteX1" fmla="*/ 0 w 600501"/>
              <a:gd name="connsiteY1" fmla="*/ 0 h 1050878"/>
              <a:gd name="connsiteX2" fmla="*/ 68238 w 600501"/>
              <a:gd name="connsiteY2" fmla="*/ 95534 h 1050878"/>
              <a:gd name="connsiteX3" fmla="*/ 150125 w 600501"/>
              <a:gd name="connsiteY3" fmla="*/ 150125 h 1050878"/>
              <a:gd name="connsiteX4" fmla="*/ 191068 w 600501"/>
              <a:gd name="connsiteY4" fmla="*/ 191069 h 1050878"/>
              <a:gd name="connsiteX5" fmla="*/ 232011 w 600501"/>
              <a:gd name="connsiteY5" fmla="*/ 272955 h 1050878"/>
              <a:gd name="connsiteX6" fmla="*/ 259307 w 600501"/>
              <a:gd name="connsiteY6" fmla="*/ 354842 h 1050878"/>
              <a:gd name="connsiteX7" fmla="*/ 272955 w 600501"/>
              <a:gd name="connsiteY7" fmla="*/ 409433 h 1050878"/>
              <a:gd name="connsiteX8" fmla="*/ 300250 w 600501"/>
              <a:gd name="connsiteY8" fmla="*/ 450376 h 1050878"/>
              <a:gd name="connsiteX9" fmla="*/ 327546 w 600501"/>
              <a:gd name="connsiteY9" fmla="*/ 532263 h 1050878"/>
              <a:gd name="connsiteX10" fmla="*/ 341194 w 600501"/>
              <a:gd name="connsiteY10" fmla="*/ 573206 h 1050878"/>
              <a:gd name="connsiteX11" fmla="*/ 368489 w 600501"/>
              <a:gd name="connsiteY11" fmla="*/ 614149 h 1050878"/>
              <a:gd name="connsiteX12" fmla="*/ 409432 w 600501"/>
              <a:gd name="connsiteY12" fmla="*/ 655092 h 1050878"/>
              <a:gd name="connsiteX13" fmla="*/ 423080 w 600501"/>
              <a:gd name="connsiteY13" fmla="*/ 696036 h 1050878"/>
              <a:gd name="connsiteX14" fmla="*/ 436728 w 600501"/>
              <a:gd name="connsiteY14" fmla="*/ 777922 h 1050878"/>
              <a:gd name="connsiteX15" fmla="*/ 464023 w 600501"/>
              <a:gd name="connsiteY15" fmla="*/ 832513 h 1050878"/>
              <a:gd name="connsiteX16" fmla="*/ 545910 w 600501"/>
              <a:gd name="connsiteY16" fmla="*/ 955343 h 1050878"/>
              <a:gd name="connsiteX17" fmla="*/ 573205 w 600501"/>
              <a:gd name="connsiteY17" fmla="*/ 996287 h 1050878"/>
              <a:gd name="connsiteX18" fmla="*/ 600501 w 600501"/>
              <a:gd name="connsiteY18" fmla="*/ 1050878 h 1050878"/>
              <a:gd name="connsiteX19" fmla="*/ 600501 w 600501"/>
              <a:gd name="connsiteY19" fmla="*/ 1050878 h 105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01" h="1050878">
                <a:moveTo>
                  <a:pt x="0" y="0"/>
                </a:moveTo>
                <a:lnTo>
                  <a:pt x="0" y="0"/>
                </a:lnTo>
                <a:cubicBezTo>
                  <a:pt x="22746" y="31845"/>
                  <a:pt x="40566" y="67862"/>
                  <a:pt x="68238" y="95534"/>
                </a:cubicBezTo>
                <a:cubicBezTo>
                  <a:pt x="91435" y="118731"/>
                  <a:pt x="126928" y="126928"/>
                  <a:pt x="150125" y="150125"/>
                </a:cubicBezTo>
                <a:lnTo>
                  <a:pt x="191068" y="191069"/>
                </a:lnTo>
                <a:cubicBezTo>
                  <a:pt x="240844" y="340393"/>
                  <a:pt x="161458" y="114211"/>
                  <a:pt x="232011" y="272955"/>
                </a:cubicBezTo>
                <a:cubicBezTo>
                  <a:pt x="243696" y="299247"/>
                  <a:pt x="252329" y="326929"/>
                  <a:pt x="259307" y="354842"/>
                </a:cubicBezTo>
                <a:cubicBezTo>
                  <a:pt x="263856" y="373039"/>
                  <a:pt x="265566" y="392193"/>
                  <a:pt x="272955" y="409433"/>
                </a:cubicBezTo>
                <a:cubicBezTo>
                  <a:pt x="279416" y="424509"/>
                  <a:pt x="293588" y="435387"/>
                  <a:pt x="300250" y="450376"/>
                </a:cubicBezTo>
                <a:cubicBezTo>
                  <a:pt x="311935" y="476668"/>
                  <a:pt x="318447" y="504967"/>
                  <a:pt x="327546" y="532263"/>
                </a:cubicBezTo>
                <a:cubicBezTo>
                  <a:pt x="332095" y="545911"/>
                  <a:pt x="333214" y="561236"/>
                  <a:pt x="341194" y="573206"/>
                </a:cubicBezTo>
                <a:cubicBezTo>
                  <a:pt x="350292" y="586854"/>
                  <a:pt x="357988" y="601548"/>
                  <a:pt x="368489" y="614149"/>
                </a:cubicBezTo>
                <a:cubicBezTo>
                  <a:pt x="380845" y="628976"/>
                  <a:pt x="395784" y="641444"/>
                  <a:pt x="409432" y="655092"/>
                </a:cubicBezTo>
                <a:cubicBezTo>
                  <a:pt x="413981" y="668740"/>
                  <a:pt x="419959" y="681992"/>
                  <a:pt x="423080" y="696036"/>
                </a:cubicBezTo>
                <a:cubicBezTo>
                  <a:pt x="429083" y="723049"/>
                  <a:pt x="428777" y="751417"/>
                  <a:pt x="436728" y="777922"/>
                </a:cubicBezTo>
                <a:cubicBezTo>
                  <a:pt x="442574" y="797409"/>
                  <a:pt x="453556" y="815067"/>
                  <a:pt x="464023" y="832513"/>
                </a:cubicBezTo>
                <a:cubicBezTo>
                  <a:pt x="464048" y="832555"/>
                  <a:pt x="532249" y="934851"/>
                  <a:pt x="545910" y="955343"/>
                </a:cubicBezTo>
                <a:cubicBezTo>
                  <a:pt x="555009" y="968991"/>
                  <a:pt x="568018" y="980726"/>
                  <a:pt x="573205" y="996287"/>
                </a:cubicBezTo>
                <a:cubicBezTo>
                  <a:pt x="588888" y="1043334"/>
                  <a:pt x="576681" y="1027058"/>
                  <a:pt x="600501" y="1050878"/>
                </a:cubicBezTo>
                <a:lnTo>
                  <a:pt x="600501" y="10508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79427" y="4612943"/>
            <a:ext cx="1146464" cy="776601"/>
          </a:xfrm>
          <a:custGeom>
            <a:avLst/>
            <a:gdLst>
              <a:gd name="connsiteX0" fmla="*/ 0 w 1146464"/>
              <a:gd name="connsiteY0" fmla="*/ 177421 h 776601"/>
              <a:gd name="connsiteX1" fmla="*/ 0 w 1146464"/>
              <a:gd name="connsiteY1" fmla="*/ 177421 h 776601"/>
              <a:gd name="connsiteX2" fmla="*/ 13648 w 1146464"/>
              <a:gd name="connsiteY2" fmla="*/ 464024 h 776601"/>
              <a:gd name="connsiteX3" fmla="*/ 40943 w 1146464"/>
              <a:gd name="connsiteY3" fmla="*/ 545911 h 776601"/>
              <a:gd name="connsiteX4" fmla="*/ 95534 w 1146464"/>
              <a:gd name="connsiteY4" fmla="*/ 627797 h 776601"/>
              <a:gd name="connsiteX5" fmla="*/ 177421 w 1146464"/>
              <a:gd name="connsiteY5" fmla="*/ 682388 h 776601"/>
              <a:gd name="connsiteX6" fmla="*/ 259307 w 1146464"/>
              <a:gd name="connsiteY6" fmla="*/ 709684 h 776601"/>
              <a:gd name="connsiteX7" fmla="*/ 382137 w 1146464"/>
              <a:gd name="connsiteY7" fmla="*/ 736979 h 776601"/>
              <a:gd name="connsiteX8" fmla="*/ 614149 w 1146464"/>
              <a:gd name="connsiteY8" fmla="*/ 750627 h 776601"/>
              <a:gd name="connsiteX9" fmla="*/ 696036 w 1146464"/>
              <a:gd name="connsiteY9" fmla="*/ 723332 h 776601"/>
              <a:gd name="connsiteX10" fmla="*/ 736979 w 1146464"/>
              <a:gd name="connsiteY10" fmla="*/ 709684 h 776601"/>
              <a:gd name="connsiteX11" fmla="*/ 777922 w 1146464"/>
              <a:gd name="connsiteY11" fmla="*/ 668741 h 776601"/>
              <a:gd name="connsiteX12" fmla="*/ 859809 w 1146464"/>
              <a:gd name="connsiteY12" fmla="*/ 614150 h 776601"/>
              <a:gd name="connsiteX13" fmla="*/ 914400 w 1146464"/>
              <a:gd name="connsiteY13" fmla="*/ 559558 h 776601"/>
              <a:gd name="connsiteX14" fmla="*/ 968991 w 1146464"/>
              <a:gd name="connsiteY14" fmla="*/ 477672 h 776601"/>
              <a:gd name="connsiteX15" fmla="*/ 996286 w 1146464"/>
              <a:gd name="connsiteY15" fmla="*/ 395785 h 776601"/>
              <a:gd name="connsiteX16" fmla="*/ 1078173 w 1146464"/>
              <a:gd name="connsiteY16" fmla="*/ 327547 h 776601"/>
              <a:gd name="connsiteX17" fmla="*/ 1119116 w 1146464"/>
              <a:gd name="connsiteY17" fmla="*/ 245660 h 776601"/>
              <a:gd name="connsiteX18" fmla="*/ 1146412 w 1146464"/>
              <a:gd name="connsiteY18" fmla="*/ 191069 h 776601"/>
              <a:gd name="connsiteX19" fmla="*/ 887104 w 1146464"/>
              <a:gd name="connsiteY19" fmla="*/ 54591 h 776601"/>
              <a:gd name="connsiteX20" fmla="*/ 600501 w 1146464"/>
              <a:gd name="connsiteY20" fmla="*/ 0 h 776601"/>
              <a:gd name="connsiteX21" fmla="*/ 327546 w 1146464"/>
              <a:gd name="connsiteY21" fmla="*/ 13648 h 776601"/>
              <a:gd name="connsiteX22" fmla="*/ 0 w 1146464"/>
              <a:gd name="connsiteY22" fmla="*/ 177421 h 7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6464" h="776601">
                <a:moveTo>
                  <a:pt x="0" y="177421"/>
                </a:moveTo>
                <a:lnTo>
                  <a:pt x="0" y="177421"/>
                </a:lnTo>
                <a:cubicBezTo>
                  <a:pt x="4549" y="272955"/>
                  <a:pt x="3086" y="368966"/>
                  <a:pt x="13648" y="464024"/>
                </a:cubicBezTo>
                <a:cubicBezTo>
                  <a:pt x="16825" y="492620"/>
                  <a:pt x="24983" y="521971"/>
                  <a:pt x="40943" y="545911"/>
                </a:cubicBezTo>
                <a:cubicBezTo>
                  <a:pt x="59140" y="573206"/>
                  <a:pt x="68239" y="609600"/>
                  <a:pt x="95534" y="627797"/>
                </a:cubicBezTo>
                <a:cubicBezTo>
                  <a:pt x="122830" y="645994"/>
                  <a:pt x="146299" y="672014"/>
                  <a:pt x="177421" y="682388"/>
                </a:cubicBezTo>
                <a:cubicBezTo>
                  <a:pt x="204716" y="691487"/>
                  <a:pt x="230927" y="704954"/>
                  <a:pt x="259307" y="709684"/>
                </a:cubicBezTo>
                <a:cubicBezTo>
                  <a:pt x="355384" y="725697"/>
                  <a:pt x="314942" y="714582"/>
                  <a:pt x="382137" y="736979"/>
                </a:cubicBezTo>
                <a:cubicBezTo>
                  <a:pt x="471081" y="796277"/>
                  <a:pt x="426675" y="778748"/>
                  <a:pt x="614149" y="750627"/>
                </a:cubicBezTo>
                <a:cubicBezTo>
                  <a:pt x="642603" y="746359"/>
                  <a:pt x="668740" y="732430"/>
                  <a:pt x="696036" y="723332"/>
                </a:cubicBezTo>
                <a:lnTo>
                  <a:pt x="736979" y="709684"/>
                </a:lnTo>
                <a:cubicBezTo>
                  <a:pt x="750627" y="696036"/>
                  <a:pt x="762687" y="680590"/>
                  <a:pt x="777922" y="668741"/>
                </a:cubicBezTo>
                <a:cubicBezTo>
                  <a:pt x="803817" y="648601"/>
                  <a:pt x="859809" y="614150"/>
                  <a:pt x="859809" y="614150"/>
                </a:cubicBezTo>
                <a:cubicBezTo>
                  <a:pt x="896203" y="504967"/>
                  <a:pt x="841612" y="632346"/>
                  <a:pt x="914400" y="559558"/>
                </a:cubicBezTo>
                <a:cubicBezTo>
                  <a:pt x="937597" y="536361"/>
                  <a:pt x="958617" y="508794"/>
                  <a:pt x="968991" y="477672"/>
                </a:cubicBezTo>
                <a:cubicBezTo>
                  <a:pt x="978089" y="450376"/>
                  <a:pt x="975941" y="416130"/>
                  <a:pt x="996286" y="395785"/>
                </a:cubicBezTo>
                <a:cubicBezTo>
                  <a:pt x="1048828" y="343244"/>
                  <a:pt x="1021171" y="365548"/>
                  <a:pt x="1078173" y="327547"/>
                </a:cubicBezTo>
                <a:cubicBezTo>
                  <a:pt x="1156404" y="210200"/>
                  <a:pt x="1062609" y="358674"/>
                  <a:pt x="1119116" y="245660"/>
                </a:cubicBezTo>
                <a:cubicBezTo>
                  <a:pt x="1148936" y="186021"/>
                  <a:pt x="1146412" y="225255"/>
                  <a:pt x="1146412" y="191069"/>
                </a:cubicBezTo>
                <a:lnTo>
                  <a:pt x="887104" y="54591"/>
                </a:lnTo>
                <a:lnTo>
                  <a:pt x="600501" y="0"/>
                </a:lnTo>
                <a:lnTo>
                  <a:pt x="327546" y="13648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4176215" y="4626591"/>
            <a:ext cx="2825086" cy="1637731"/>
          </a:xfrm>
          <a:custGeom>
            <a:avLst/>
            <a:gdLst>
              <a:gd name="connsiteX0" fmla="*/ 0 w 2825086"/>
              <a:gd name="connsiteY0" fmla="*/ 150125 h 1637731"/>
              <a:gd name="connsiteX1" fmla="*/ 0 w 2825086"/>
              <a:gd name="connsiteY1" fmla="*/ 150125 h 1637731"/>
              <a:gd name="connsiteX2" fmla="*/ 95534 w 2825086"/>
              <a:gd name="connsiteY2" fmla="*/ 218364 h 1637731"/>
              <a:gd name="connsiteX3" fmla="*/ 109182 w 2825086"/>
              <a:gd name="connsiteY3" fmla="*/ 259308 h 1637731"/>
              <a:gd name="connsiteX4" fmla="*/ 122830 w 2825086"/>
              <a:gd name="connsiteY4" fmla="*/ 614149 h 1637731"/>
              <a:gd name="connsiteX5" fmla="*/ 150125 w 2825086"/>
              <a:gd name="connsiteY5" fmla="*/ 696036 h 1637731"/>
              <a:gd name="connsiteX6" fmla="*/ 204716 w 2825086"/>
              <a:gd name="connsiteY6" fmla="*/ 777922 h 1637731"/>
              <a:gd name="connsiteX7" fmla="*/ 286603 w 2825086"/>
              <a:gd name="connsiteY7" fmla="*/ 805218 h 1637731"/>
              <a:gd name="connsiteX8" fmla="*/ 382137 w 2825086"/>
              <a:gd name="connsiteY8" fmla="*/ 859809 h 1637731"/>
              <a:gd name="connsiteX9" fmla="*/ 464024 w 2825086"/>
              <a:gd name="connsiteY9" fmla="*/ 914400 h 1637731"/>
              <a:gd name="connsiteX10" fmla="*/ 586854 w 2825086"/>
              <a:gd name="connsiteY10" fmla="*/ 941696 h 1637731"/>
              <a:gd name="connsiteX11" fmla="*/ 600501 w 2825086"/>
              <a:gd name="connsiteY11" fmla="*/ 1146412 h 1637731"/>
              <a:gd name="connsiteX12" fmla="*/ 573206 w 2825086"/>
              <a:gd name="connsiteY12" fmla="*/ 1228299 h 1637731"/>
              <a:gd name="connsiteX13" fmla="*/ 559558 w 2825086"/>
              <a:gd name="connsiteY13" fmla="*/ 1269242 h 1637731"/>
              <a:gd name="connsiteX14" fmla="*/ 545910 w 2825086"/>
              <a:gd name="connsiteY14" fmla="*/ 1310185 h 1637731"/>
              <a:gd name="connsiteX15" fmla="*/ 532263 w 2825086"/>
              <a:gd name="connsiteY15" fmla="*/ 1378424 h 1637731"/>
              <a:gd name="connsiteX16" fmla="*/ 518615 w 2825086"/>
              <a:gd name="connsiteY16" fmla="*/ 1419367 h 1637731"/>
              <a:gd name="connsiteX17" fmla="*/ 518615 w 2825086"/>
              <a:gd name="connsiteY17" fmla="*/ 1624084 h 1637731"/>
              <a:gd name="connsiteX18" fmla="*/ 1009934 w 2825086"/>
              <a:gd name="connsiteY18" fmla="*/ 1637731 h 1637731"/>
              <a:gd name="connsiteX19" fmla="*/ 1050878 w 2825086"/>
              <a:gd name="connsiteY19" fmla="*/ 1241946 h 1637731"/>
              <a:gd name="connsiteX20" fmla="*/ 1091821 w 2825086"/>
              <a:gd name="connsiteY20" fmla="*/ 805218 h 1637731"/>
              <a:gd name="connsiteX21" fmla="*/ 1282889 w 2825086"/>
              <a:gd name="connsiteY21" fmla="*/ 450376 h 1637731"/>
              <a:gd name="connsiteX22" fmla="*/ 1501254 w 2825086"/>
              <a:gd name="connsiteY22" fmla="*/ 313899 h 1637731"/>
              <a:gd name="connsiteX23" fmla="*/ 1692322 w 2825086"/>
              <a:gd name="connsiteY23" fmla="*/ 259308 h 1637731"/>
              <a:gd name="connsiteX24" fmla="*/ 1951630 w 2825086"/>
              <a:gd name="connsiteY24" fmla="*/ 259308 h 1637731"/>
              <a:gd name="connsiteX25" fmla="*/ 1951630 w 2825086"/>
              <a:gd name="connsiteY25" fmla="*/ 614149 h 1637731"/>
              <a:gd name="connsiteX26" fmla="*/ 2210937 w 2825086"/>
              <a:gd name="connsiteY26" fmla="*/ 668740 h 1637731"/>
              <a:gd name="connsiteX27" fmla="*/ 2388358 w 2825086"/>
              <a:gd name="connsiteY27" fmla="*/ 736979 h 1637731"/>
              <a:gd name="connsiteX28" fmla="*/ 2674961 w 2825086"/>
              <a:gd name="connsiteY28" fmla="*/ 600502 h 1637731"/>
              <a:gd name="connsiteX29" fmla="*/ 2797791 w 2825086"/>
              <a:gd name="connsiteY29" fmla="*/ 354842 h 1637731"/>
              <a:gd name="connsiteX30" fmla="*/ 2825086 w 2825086"/>
              <a:gd name="connsiteY30" fmla="*/ 163773 h 1637731"/>
              <a:gd name="connsiteX31" fmla="*/ 2606722 w 2825086"/>
              <a:gd name="connsiteY31" fmla="*/ 40943 h 1637731"/>
              <a:gd name="connsiteX32" fmla="*/ 2265528 w 2825086"/>
              <a:gd name="connsiteY32" fmla="*/ 40943 h 1637731"/>
              <a:gd name="connsiteX33" fmla="*/ 1937982 w 2825086"/>
              <a:gd name="connsiteY33" fmla="*/ 136478 h 1637731"/>
              <a:gd name="connsiteX34" fmla="*/ 1460310 w 2825086"/>
              <a:gd name="connsiteY34" fmla="*/ 163773 h 1637731"/>
              <a:gd name="connsiteX35" fmla="*/ 1146412 w 2825086"/>
              <a:gd name="connsiteY35" fmla="*/ 382137 h 1637731"/>
              <a:gd name="connsiteX36" fmla="*/ 859809 w 2825086"/>
              <a:gd name="connsiteY36" fmla="*/ 191069 h 1637731"/>
              <a:gd name="connsiteX37" fmla="*/ 655092 w 2825086"/>
              <a:gd name="connsiteY37" fmla="*/ 40943 h 1637731"/>
              <a:gd name="connsiteX38" fmla="*/ 395785 w 2825086"/>
              <a:gd name="connsiteY38" fmla="*/ 0 h 1637731"/>
              <a:gd name="connsiteX39" fmla="*/ 122830 w 2825086"/>
              <a:gd name="connsiteY39" fmla="*/ 54591 h 1637731"/>
              <a:gd name="connsiteX40" fmla="*/ 0 w 2825086"/>
              <a:gd name="connsiteY40" fmla="*/ 150125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25086" h="1637731">
                <a:moveTo>
                  <a:pt x="0" y="150125"/>
                </a:moveTo>
                <a:lnTo>
                  <a:pt x="0" y="150125"/>
                </a:lnTo>
                <a:cubicBezTo>
                  <a:pt x="31845" y="172871"/>
                  <a:pt x="67862" y="190692"/>
                  <a:pt x="95534" y="218364"/>
                </a:cubicBezTo>
                <a:cubicBezTo>
                  <a:pt x="105707" y="228537"/>
                  <a:pt x="108192" y="244956"/>
                  <a:pt x="109182" y="259308"/>
                </a:cubicBezTo>
                <a:cubicBezTo>
                  <a:pt x="117326" y="377395"/>
                  <a:pt x="111782" y="496298"/>
                  <a:pt x="122830" y="614149"/>
                </a:cubicBezTo>
                <a:cubicBezTo>
                  <a:pt x="125516" y="642795"/>
                  <a:pt x="134165" y="672096"/>
                  <a:pt x="150125" y="696036"/>
                </a:cubicBezTo>
                <a:cubicBezTo>
                  <a:pt x="168322" y="723331"/>
                  <a:pt x="173595" y="767548"/>
                  <a:pt x="204716" y="777922"/>
                </a:cubicBezTo>
                <a:cubicBezTo>
                  <a:pt x="232012" y="787021"/>
                  <a:pt x="262663" y="789258"/>
                  <a:pt x="286603" y="805218"/>
                </a:cubicBezTo>
                <a:cubicBezTo>
                  <a:pt x="428239" y="899641"/>
                  <a:pt x="208976" y="755912"/>
                  <a:pt x="382137" y="859809"/>
                </a:cubicBezTo>
                <a:cubicBezTo>
                  <a:pt x="410267" y="876687"/>
                  <a:pt x="431665" y="909007"/>
                  <a:pt x="464024" y="914400"/>
                </a:cubicBezTo>
                <a:cubicBezTo>
                  <a:pt x="560101" y="930413"/>
                  <a:pt x="519658" y="919297"/>
                  <a:pt x="586854" y="941696"/>
                </a:cubicBezTo>
                <a:cubicBezTo>
                  <a:pt x="640940" y="1022826"/>
                  <a:pt x="627519" y="984305"/>
                  <a:pt x="600501" y="1146412"/>
                </a:cubicBezTo>
                <a:cubicBezTo>
                  <a:pt x="595771" y="1174793"/>
                  <a:pt x="582304" y="1201003"/>
                  <a:pt x="573206" y="1228299"/>
                </a:cubicBezTo>
                <a:lnTo>
                  <a:pt x="559558" y="1269242"/>
                </a:lnTo>
                <a:cubicBezTo>
                  <a:pt x="555009" y="1282890"/>
                  <a:pt x="548731" y="1296078"/>
                  <a:pt x="545910" y="1310185"/>
                </a:cubicBezTo>
                <a:cubicBezTo>
                  <a:pt x="541361" y="1332931"/>
                  <a:pt x="537889" y="1355920"/>
                  <a:pt x="532263" y="1378424"/>
                </a:cubicBezTo>
                <a:cubicBezTo>
                  <a:pt x="528774" y="1392380"/>
                  <a:pt x="519413" y="1405003"/>
                  <a:pt x="518615" y="1419367"/>
                </a:cubicBezTo>
                <a:cubicBezTo>
                  <a:pt x="514830" y="1487501"/>
                  <a:pt x="518615" y="1555845"/>
                  <a:pt x="518615" y="1624084"/>
                </a:cubicBezTo>
                <a:lnTo>
                  <a:pt x="1009934" y="1637731"/>
                </a:lnTo>
                <a:lnTo>
                  <a:pt x="1050878" y="1241946"/>
                </a:lnTo>
                <a:lnTo>
                  <a:pt x="1091821" y="805218"/>
                </a:lnTo>
                <a:lnTo>
                  <a:pt x="1282889" y="450376"/>
                </a:lnTo>
                <a:lnTo>
                  <a:pt x="1501254" y="313899"/>
                </a:lnTo>
                <a:lnTo>
                  <a:pt x="1692322" y="259308"/>
                </a:lnTo>
                <a:lnTo>
                  <a:pt x="1951630" y="259308"/>
                </a:lnTo>
                <a:lnTo>
                  <a:pt x="1951630" y="614149"/>
                </a:lnTo>
                <a:lnTo>
                  <a:pt x="2210937" y="668740"/>
                </a:lnTo>
                <a:lnTo>
                  <a:pt x="2388358" y="736979"/>
                </a:lnTo>
                <a:lnTo>
                  <a:pt x="2674961" y="600502"/>
                </a:lnTo>
                <a:lnTo>
                  <a:pt x="2797791" y="354842"/>
                </a:lnTo>
                <a:lnTo>
                  <a:pt x="2825086" y="163773"/>
                </a:lnTo>
                <a:lnTo>
                  <a:pt x="2606722" y="40943"/>
                </a:lnTo>
                <a:lnTo>
                  <a:pt x="2265528" y="40943"/>
                </a:lnTo>
                <a:lnTo>
                  <a:pt x="1937982" y="136478"/>
                </a:lnTo>
                <a:lnTo>
                  <a:pt x="1460310" y="163773"/>
                </a:lnTo>
                <a:lnTo>
                  <a:pt x="1146412" y="382137"/>
                </a:lnTo>
                <a:lnTo>
                  <a:pt x="859809" y="191069"/>
                </a:lnTo>
                <a:lnTo>
                  <a:pt x="655092" y="40943"/>
                </a:lnTo>
                <a:lnTo>
                  <a:pt x="395785" y="0"/>
                </a:lnTo>
                <a:lnTo>
                  <a:pt x="122830" y="54591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1897039" y="4817660"/>
            <a:ext cx="5131558" cy="941695"/>
          </a:xfrm>
          <a:custGeom>
            <a:avLst/>
            <a:gdLst>
              <a:gd name="connsiteX0" fmla="*/ 0 w 5131558"/>
              <a:gd name="connsiteY0" fmla="*/ 13647 h 941695"/>
              <a:gd name="connsiteX1" fmla="*/ 423080 w 5131558"/>
              <a:gd name="connsiteY1" fmla="*/ 54591 h 941695"/>
              <a:gd name="connsiteX2" fmla="*/ 777922 w 5131558"/>
              <a:gd name="connsiteY2" fmla="*/ 477671 h 941695"/>
              <a:gd name="connsiteX3" fmla="*/ 1146412 w 5131558"/>
              <a:gd name="connsiteY3" fmla="*/ 614149 h 941695"/>
              <a:gd name="connsiteX4" fmla="*/ 1405719 w 5131558"/>
              <a:gd name="connsiteY4" fmla="*/ 504967 h 941695"/>
              <a:gd name="connsiteX5" fmla="*/ 2470245 w 5131558"/>
              <a:gd name="connsiteY5" fmla="*/ 655092 h 941695"/>
              <a:gd name="connsiteX6" fmla="*/ 3029803 w 5131558"/>
              <a:gd name="connsiteY6" fmla="*/ 941695 h 941695"/>
              <a:gd name="connsiteX7" fmla="*/ 3411940 w 5131558"/>
              <a:gd name="connsiteY7" fmla="*/ 723331 h 941695"/>
              <a:gd name="connsiteX8" fmla="*/ 3630304 w 5131558"/>
              <a:gd name="connsiteY8" fmla="*/ 313898 h 941695"/>
              <a:gd name="connsiteX9" fmla="*/ 3848668 w 5131558"/>
              <a:gd name="connsiteY9" fmla="*/ 122830 h 941695"/>
              <a:gd name="connsiteX10" fmla="*/ 4203510 w 5131558"/>
              <a:gd name="connsiteY10" fmla="*/ 122830 h 941695"/>
              <a:gd name="connsiteX11" fmla="*/ 4339988 w 5131558"/>
              <a:gd name="connsiteY11" fmla="*/ 491319 h 941695"/>
              <a:gd name="connsiteX12" fmla="*/ 4653886 w 5131558"/>
              <a:gd name="connsiteY12" fmla="*/ 545910 h 941695"/>
              <a:gd name="connsiteX13" fmla="*/ 5008728 w 5131558"/>
              <a:gd name="connsiteY13" fmla="*/ 395785 h 941695"/>
              <a:gd name="connsiteX14" fmla="*/ 5131558 w 5131558"/>
              <a:gd name="connsiteY14" fmla="*/ 0 h 941695"/>
              <a:gd name="connsiteX15" fmla="*/ 0 w 5131558"/>
              <a:gd name="connsiteY15" fmla="*/ 13647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1558" h="941695">
                <a:moveTo>
                  <a:pt x="0" y="13647"/>
                </a:moveTo>
                <a:lnTo>
                  <a:pt x="423080" y="54591"/>
                </a:lnTo>
                <a:lnTo>
                  <a:pt x="777922" y="477671"/>
                </a:lnTo>
                <a:lnTo>
                  <a:pt x="1146412" y="614149"/>
                </a:lnTo>
                <a:lnTo>
                  <a:pt x="1405719" y="504967"/>
                </a:lnTo>
                <a:lnTo>
                  <a:pt x="2470245" y="655092"/>
                </a:lnTo>
                <a:lnTo>
                  <a:pt x="3029803" y="941695"/>
                </a:lnTo>
                <a:lnTo>
                  <a:pt x="3411940" y="723331"/>
                </a:lnTo>
                <a:lnTo>
                  <a:pt x="3630304" y="313898"/>
                </a:lnTo>
                <a:lnTo>
                  <a:pt x="3848668" y="122830"/>
                </a:lnTo>
                <a:lnTo>
                  <a:pt x="4203510" y="122830"/>
                </a:lnTo>
                <a:lnTo>
                  <a:pt x="4339988" y="491319"/>
                </a:lnTo>
                <a:lnTo>
                  <a:pt x="4653886" y="545910"/>
                </a:lnTo>
                <a:lnTo>
                  <a:pt x="5008728" y="395785"/>
                </a:lnTo>
                <a:lnTo>
                  <a:pt x="5131558" y="0"/>
                </a:lnTo>
                <a:lnTo>
                  <a:pt x="0" y="13647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823881" y="4763069"/>
            <a:ext cx="55887" cy="464024"/>
          </a:xfrm>
          <a:custGeom>
            <a:avLst/>
            <a:gdLst>
              <a:gd name="connsiteX0" fmla="*/ 0 w 55887"/>
              <a:gd name="connsiteY0" fmla="*/ 0 h 464024"/>
              <a:gd name="connsiteX1" fmla="*/ 0 w 55887"/>
              <a:gd name="connsiteY1" fmla="*/ 0 h 464024"/>
              <a:gd name="connsiteX2" fmla="*/ 27295 w 55887"/>
              <a:gd name="connsiteY2" fmla="*/ 232012 h 464024"/>
              <a:gd name="connsiteX3" fmla="*/ 54591 w 55887"/>
              <a:gd name="connsiteY3" fmla="*/ 341194 h 464024"/>
              <a:gd name="connsiteX4" fmla="*/ 54591 w 55887"/>
              <a:gd name="connsiteY4" fmla="*/ 464024 h 464024"/>
              <a:gd name="connsiteX5" fmla="*/ 54591 w 55887"/>
              <a:gd name="connsiteY5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87" h="464024">
                <a:moveTo>
                  <a:pt x="0" y="0"/>
                </a:moveTo>
                <a:lnTo>
                  <a:pt x="0" y="0"/>
                </a:lnTo>
                <a:cubicBezTo>
                  <a:pt x="6972" y="76702"/>
                  <a:pt x="10442" y="156173"/>
                  <a:pt x="27295" y="232012"/>
                </a:cubicBezTo>
                <a:cubicBezTo>
                  <a:pt x="41916" y="297804"/>
                  <a:pt x="48382" y="254265"/>
                  <a:pt x="54591" y="341194"/>
                </a:cubicBezTo>
                <a:cubicBezTo>
                  <a:pt x="57508" y="382033"/>
                  <a:pt x="54591" y="423081"/>
                  <a:pt x="54591" y="464024"/>
                </a:cubicBezTo>
                <a:lnTo>
                  <a:pt x="54591" y="46402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6509982" y="4776716"/>
            <a:ext cx="40943" cy="641445"/>
          </a:xfrm>
          <a:custGeom>
            <a:avLst/>
            <a:gdLst>
              <a:gd name="connsiteX0" fmla="*/ 0 w 40943"/>
              <a:gd name="connsiteY0" fmla="*/ 0 h 641445"/>
              <a:gd name="connsiteX1" fmla="*/ 0 w 40943"/>
              <a:gd name="connsiteY1" fmla="*/ 0 h 641445"/>
              <a:gd name="connsiteX2" fmla="*/ 13648 w 40943"/>
              <a:gd name="connsiteY2" fmla="*/ 259308 h 641445"/>
              <a:gd name="connsiteX3" fmla="*/ 40943 w 40943"/>
              <a:gd name="connsiteY3" fmla="*/ 341194 h 641445"/>
              <a:gd name="connsiteX4" fmla="*/ 40943 w 40943"/>
              <a:gd name="connsiteY4" fmla="*/ 641445 h 641445"/>
              <a:gd name="connsiteX5" fmla="*/ 40943 w 40943"/>
              <a:gd name="connsiteY5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43" h="641445">
                <a:moveTo>
                  <a:pt x="0" y="0"/>
                </a:moveTo>
                <a:lnTo>
                  <a:pt x="0" y="0"/>
                </a:lnTo>
                <a:cubicBezTo>
                  <a:pt x="4549" y="86436"/>
                  <a:pt x="3335" y="173369"/>
                  <a:pt x="13648" y="259308"/>
                </a:cubicBezTo>
                <a:cubicBezTo>
                  <a:pt x="17076" y="287875"/>
                  <a:pt x="40943" y="312422"/>
                  <a:pt x="40943" y="341194"/>
                </a:cubicBezTo>
                <a:lnTo>
                  <a:pt x="40943" y="641445"/>
                </a:lnTo>
                <a:lnTo>
                  <a:pt x="40943" y="64144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264322" y="4790364"/>
            <a:ext cx="0" cy="491320"/>
          </a:xfrm>
          <a:custGeom>
            <a:avLst/>
            <a:gdLst>
              <a:gd name="connsiteX0" fmla="*/ 0 w 0"/>
              <a:gd name="connsiteY0" fmla="*/ 491320 h 491320"/>
              <a:gd name="connsiteX1" fmla="*/ 0 w 0"/>
              <a:gd name="connsiteY1" fmla="*/ 491320 h 491320"/>
              <a:gd name="connsiteX2" fmla="*/ 0 w 0"/>
              <a:gd name="connsiteY2" fmla="*/ 0 h 491320"/>
              <a:gd name="connsiteX3" fmla="*/ 0 w 0"/>
              <a:gd name="connsiteY3" fmla="*/ 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491320">
                <a:moveTo>
                  <a:pt x="0" y="491320"/>
                </a:moveTo>
                <a:lnTo>
                  <a:pt x="0" y="49132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993468" y="4804012"/>
            <a:ext cx="1011547" cy="1460310"/>
          </a:xfrm>
          <a:custGeom>
            <a:avLst/>
            <a:gdLst>
              <a:gd name="connsiteX0" fmla="*/ 1011547 w 1011547"/>
              <a:gd name="connsiteY0" fmla="*/ 0 h 1460310"/>
              <a:gd name="connsiteX1" fmla="*/ 1011547 w 1011547"/>
              <a:gd name="connsiteY1" fmla="*/ 0 h 1460310"/>
              <a:gd name="connsiteX2" fmla="*/ 738592 w 1011547"/>
              <a:gd name="connsiteY2" fmla="*/ 13648 h 1460310"/>
              <a:gd name="connsiteX3" fmla="*/ 656705 w 1011547"/>
              <a:gd name="connsiteY3" fmla="*/ 68239 h 1460310"/>
              <a:gd name="connsiteX4" fmla="*/ 561171 w 1011547"/>
              <a:gd name="connsiteY4" fmla="*/ 122830 h 1460310"/>
              <a:gd name="connsiteX5" fmla="*/ 533875 w 1011547"/>
              <a:gd name="connsiteY5" fmla="*/ 163773 h 1460310"/>
              <a:gd name="connsiteX6" fmla="*/ 411045 w 1011547"/>
              <a:gd name="connsiteY6" fmla="*/ 259307 h 1460310"/>
              <a:gd name="connsiteX7" fmla="*/ 383750 w 1011547"/>
              <a:gd name="connsiteY7" fmla="*/ 300251 h 1460310"/>
              <a:gd name="connsiteX8" fmla="*/ 342807 w 1011547"/>
              <a:gd name="connsiteY8" fmla="*/ 395785 h 1460310"/>
              <a:gd name="connsiteX9" fmla="*/ 301863 w 1011547"/>
              <a:gd name="connsiteY9" fmla="*/ 450376 h 1460310"/>
              <a:gd name="connsiteX10" fmla="*/ 274568 w 1011547"/>
              <a:gd name="connsiteY10" fmla="*/ 504967 h 1460310"/>
              <a:gd name="connsiteX11" fmla="*/ 247272 w 1011547"/>
              <a:gd name="connsiteY11" fmla="*/ 545910 h 1460310"/>
              <a:gd name="connsiteX12" fmla="*/ 219977 w 1011547"/>
              <a:gd name="connsiteY12" fmla="*/ 655092 h 1460310"/>
              <a:gd name="connsiteX13" fmla="*/ 206329 w 1011547"/>
              <a:gd name="connsiteY13" fmla="*/ 709684 h 1460310"/>
              <a:gd name="connsiteX14" fmla="*/ 179033 w 1011547"/>
              <a:gd name="connsiteY14" fmla="*/ 791570 h 1460310"/>
              <a:gd name="connsiteX15" fmla="*/ 151738 w 1011547"/>
              <a:gd name="connsiteY15" fmla="*/ 887104 h 1460310"/>
              <a:gd name="connsiteX16" fmla="*/ 124442 w 1011547"/>
              <a:gd name="connsiteY16" fmla="*/ 928048 h 1460310"/>
              <a:gd name="connsiteX17" fmla="*/ 97147 w 1011547"/>
              <a:gd name="connsiteY17" fmla="*/ 1037230 h 1460310"/>
              <a:gd name="connsiteX18" fmla="*/ 69851 w 1011547"/>
              <a:gd name="connsiteY18" fmla="*/ 1119116 h 1460310"/>
              <a:gd name="connsiteX19" fmla="*/ 42556 w 1011547"/>
              <a:gd name="connsiteY19" fmla="*/ 1160060 h 1460310"/>
              <a:gd name="connsiteX20" fmla="*/ 15260 w 1011547"/>
              <a:gd name="connsiteY20" fmla="*/ 1255594 h 1460310"/>
              <a:gd name="connsiteX21" fmla="*/ 1613 w 1011547"/>
              <a:gd name="connsiteY21" fmla="*/ 1296537 h 1460310"/>
              <a:gd name="connsiteX22" fmla="*/ 1613 w 1011547"/>
              <a:gd name="connsiteY22" fmla="*/ 1460310 h 1460310"/>
              <a:gd name="connsiteX23" fmla="*/ 1613 w 1011547"/>
              <a:gd name="connsiteY23" fmla="*/ 1460310 h 14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1547" h="1460310">
                <a:moveTo>
                  <a:pt x="1011547" y="0"/>
                </a:moveTo>
                <a:lnTo>
                  <a:pt x="1011547" y="0"/>
                </a:lnTo>
                <a:cubicBezTo>
                  <a:pt x="920562" y="4549"/>
                  <a:pt x="828051" y="-3556"/>
                  <a:pt x="738592" y="13648"/>
                </a:cubicBezTo>
                <a:cubicBezTo>
                  <a:pt x="706377" y="19843"/>
                  <a:pt x="684001" y="50042"/>
                  <a:pt x="656705" y="68239"/>
                </a:cubicBezTo>
                <a:cubicBezTo>
                  <a:pt x="598835" y="106819"/>
                  <a:pt x="630432" y="88199"/>
                  <a:pt x="561171" y="122830"/>
                </a:cubicBezTo>
                <a:cubicBezTo>
                  <a:pt x="552072" y="136478"/>
                  <a:pt x="546219" y="152972"/>
                  <a:pt x="533875" y="163773"/>
                </a:cubicBezTo>
                <a:cubicBezTo>
                  <a:pt x="440243" y="245701"/>
                  <a:pt x="472648" y="185383"/>
                  <a:pt x="411045" y="259307"/>
                </a:cubicBezTo>
                <a:cubicBezTo>
                  <a:pt x="400544" y="271908"/>
                  <a:pt x="391085" y="285580"/>
                  <a:pt x="383750" y="300251"/>
                </a:cubicBezTo>
                <a:cubicBezTo>
                  <a:pt x="337323" y="393106"/>
                  <a:pt x="413793" y="282207"/>
                  <a:pt x="342807" y="395785"/>
                </a:cubicBezTo>
                <a:cubicBezTo>
                  <a:pt x="330751" y="415074"/>
                  <a:pt x="313919" y="431087"/>
                  <a:pt x="301863" y="450376"/>
                </a:cubicBezTo>
                <a:cubicBezTo>
                  <a:pt x="291080" y="467628"/>
                  <a:pt x="284662" y="487303"/>
                  <a:pt x="274568" y="504967"/>
                </a:cubicBezTo>
                <a:cubicBezTo>
                  <a:pt x="266430" y="519208"/>
                  <a:pt x="256371" y="532262"/>
                  <a:pt x="247272" y="545910"/>
                </a:cubicBezTo>
                <a:lnTo>
                  <a:pt x="219977" y="655092"/>
                </a:lnTo>
                <a:cubicBezTo>
                  <a:pt x="215428" y="673289"/>
                  <a:pt x="212261" y="691889"/>
                  <a:pt x="206329" y="709684"/>
                </a:cubicBezTo>
                <a:cubicBezTo>
                  <a:pt x="197230" y="736979"/>
                  <a:pt x="186011" y="763657"/>
                  <a:pt x="179033" y="791570"/>
                </a:cubicBezTo>
                <a:cubicBezTo>
                  <a:pt x="174659" y="809066"/>
                  <a:pt x="161529" y="867521"/>
                  <a:pt x="151738" y="887104"/>
                </a:cubicBezTo>
                <a:cubicBezTo>
                  <a:pt x="144402" y="901775"/>
                  <a:pt x="133541" y="914400"/>
                  <a:pt x="124442" y="928048"/>
                </a:cubicBezTo>
                <a:cubicBezTo>
                  <a:pt x="83026" y="1052303"/>
                  <a:pt x="146566" y="856031"/>
                  <a:pt x="97147" y="1037230"/>
                </a:cubicBezTo>
                <a:cubicBezTo>
                  <a:pt x="89576" y="1064988"/>
                  <a:pt x="85810" y="1095176"/>
                  <a:pt x="69851" y="1119116"/>
                </a:cubicBezTo>
                <a:cubicBezTo>
                  <a:pt x="60753" y="1132764"/>
                  <a:pt x="49891" y="1145389"/>
                  <a:pt x="42556" y="1160060"/>
                </a:cubicBezTo>
                <a:cubicBezTo>
                  <a:pt x="31648" y="1181876"/>
                  <a:pt x="21091" y="1235186"/>
                  <a:pt x="15260" y="1255594"/>
                </a:cubicBezTo>
                <a:cubicBezTo>
                  <a:pt x="11308" y="1269426"/>
                  <a:pt x="2570" y="1282183"/>
                  <a:pt x="1613" y="1296537"/>
                </a:cubicBezTo>
                <a:cubicBezTo>
                  <a:pt x="-2018" y="1351007"/>
                  <a:pt x="1613" y="1405719"/>
                  <a:pt x="1613" y="1460310"/>
                </a:cubicBezTo>
                <a:lnTo>
                  <a:pt x="1613" y="146031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4640239" y="4776716"/>
            <a:ext cx="69582" cy="723332"/>
          </a:xfrm>
          <a:custGeom>
            <a:avLst/>
            <a:gdLst>
              <a:gd name="connsiteX0" fmla="*/ 0 w 69582"/>
              <a:gd name="connsiteY0" fmla="*/ 0 h 723332"/>
              <a:gd name="connsiteX1" fmla="*/ 0 w 69582"/>
              <a:gd name="connsiteY1" fmla="*/ 0 h 723332"/>
              <a:gd name="connsiteX2" fmla="*/ 27295 w 69582"/>
              <a:gd name="connsiteY2" fmla="*/ 477672 h 723332"/>
              <a:gd name="connsiteX3" fmla="*/ 68239 w 69582"/>
              <a:gd name="connsiteY3" fmla="*/ 614150 h 723332"/>
              <a:gd name="connsiteX4" fmla="*/ 68239 w 69582"/>
              <a:gd name="connsiteY4" fmla="*/ 723332 h 723332"/>
              <a:gd name="connsiteX5" fmla="*/ 68239 w 69582"/>
              <a:gd name="connsiteY5" fmla="*/ 723332 h 7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82" h="723332">
                <a:moveTo>
                  <a:pt x="0" y="0"/>
                </a:moveTo>
                <a:lnTo>
                  <a:pt x="0" y="0"/>
                </a:lnTo>
                <a:cubicBezTo>
                  <a:pt x="845" y="20288"/>
                  <a:pt x="10604" y="383088"/>
                  <a:pt x="27295" y="477672"/>
                </a:cubicBezTo>
                <a:cubicBezTo>
                  <a:pt x="34547" y="518769"/>
                  <a:pt x="64546" y="569838"/>
                  <a:pt x="68239" y="614150"/>
                </a:cubicBezTo>
                <a:cubicBezTo>
                  <a:pt x="71261" y="650418"/>
                  <a:pt x="68239" y="686938"/>
                  <a:pt x="68239" y="723332"/>
                </a:cubicBezTo>
                <a:lnTo>
                  <a:pt x="68239" y="72333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4326340" y="4817660"/>
            <a:ext cx="68239" cy="600501"/>
          </a:xfrm>
          <a:custGeom>
            <a:avLst/>
            <a:gdLst>
              <a:gd name="connsiteX0" fmla="*/ 0 w 68239"/>
              <a:gd name="connsiteY0" fmla="*/ 600501 h 600501"/>
              <a:gd name="connsiteX1" fmla="*/ 0 w 68239"/>
              <a:gd name="connsiteY1" fmla="*/ 600501 h 600501"/>
              <a:gd name="connsiteX2" fmla="*/ 68239 w 68239"/>
              <a:gd name="connsiteY2" fmla="*/ 313898 h 600501"/>
              <a:gd name="connsiteX3" fmla="*/ 68239 w 68239"/>
              <a:gd name="connsiteY3" fmla="*/ 0 h 600501"/>
              <a:gd name="connsiteX4" fmla="*/ 68239 w 68239"/>
              <a:gd name="connsiteY4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9" h="600501">
                <a:moveTo>
                  <a:pt x="0" y="600501"/>
                </a:moveTo>
                <a:lnTo>
                  <a:pt x="0" y="600501"/>
                </a:lnTo>
                <a:cubicBezTo>
                  <a:pt x="11262" y="559209"/>
                  <a:pt x="68239" y="363861"/>
                  <a:pt x="68239" y="313898"/>
                </a:cubicBezTo>
                <a:lnTo>
                  <a:pt x="68239" y="0"/>
                </a:lnTo>
                <a:lnTo>
                  <a:pt x="68239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3330054" y="4790364"/>
            <a:ext cx="382137" cy="518615"/>
          </a:xfrm>
          <a:custGeom>
            <a:avLst/>
            <a:gdLst>
              <a:gd name="connsiteX0" fmla="*/ 382137 w 382137"/>
              <a:gd name="connsiteY0" fmla="*/ 0 h 518615"/>
              <a:gd name="connsiteX1" fmla="*/ 382137 w 382137"/>
              <a:gd name="connsiteY1" fmla="*/ 0 h 518615"/>
              <a:gd name="connsiteX2" fmla="*/ 286603 w 382137"/>
              <a:gd name="connsiteY2" fmla="*/ 95535 h 518615"/>
              <a:gd name="connsiteX3" fmla="*/ 245659 w 382137"/>
              <a:gd name="connsiteY3" fmla="*/ 122830 h 518615"/>
              <a:gd name="connsiteX4" fmla="*/ 191068 w 382137"/>
              <a:gd name="connsiteY4" fmla="*/ 204717 h 518615"/>
              <a:gd name="connsiteX5" fmla="*/ 122830 w 382137"/>
              <a:gd name="connsiteY5" fmla="*/ 327546 h 518615"/>
              <a:gd name="connsiteX6" fmla="*/ 68239 w 382137"/>
              <a:gd name="connsiteY6" fmla="*/ 409433 h 518615"/>
              <a:gd name="connsiteX7" fmla="*/ 13647 w 382137"/>
              <a:gd name="connsiteY7" fmla="*/ 491320 h 518615"/>
              <a:gd name="connsiteX8" fmla="*/ 0 w 382137"/>
              <a:gd name="connsiteY8" fmla="*/ 518615 h 518615"/>
              <a:gd name="connsiteX9" fmla="*/ 0 w 382137"/>
              <a:gd name="connsiteY9" fmla="*/ 518615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37" h="518615">
                <a:moveTo>
                  <a:pt x="382137" y="0"/>
                </a:moveTo>
                <a:lnTo>
                  <a:pt x="382137" y="0"/>
                </a:lnTo>
                <a:cubicBezTo>
                  <a:pt x="350292" y="31845"/>
                  <a:pt x="320078" y="65408"/>
                  <a:pt x="286603" y="95535"/>
                </a:cubicBezTo>
                <a:cubicBezTo>
                  <a:pt x="274411" y="106508"/>
                  <a:pt x="256460" y="110486"/>
                  <a:pt x="245659" y="122830"/>
                </a:cubicBezTo>
                <a:cubicBezTo>
                  <a:pt x="224056" y="147518"/>
                  <a:pt x="191068" y="204717"/>
                  <a:pt x="191068" y="204717"/>
                </a:cubicBezTo>
                <a:cubicBezTo>
                  <a:pt x="167048" y="276782"/>
                  <a:pt x="185401" y="233690"/>
                  <a:pt x="122830" y="327546"/>
                </a:cubicBezTo>
                <a:lnTo>
                  <a:pt x="68239" y="409433"/>
                </a:lnTo>
                <a:cubicBezTo>
                  <a:pt x="68235" y="409438"/>
                  <a:pt x="13650" y="491315"/>
                  <a:pt x="13647" y="491320"/>
                </a:cubicBezTo>
                <a:lnTo>
                  <a:pt x="0" y="518615"/>
                </a:lnTo>
                <a:lnTo>
                  <a:pt x="0" y="51861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2975212" y="4831307"/>
            <a:ext cx="69097" cy="627797"/>
          </a:xfrm>
          <a:custGeom>
            <a:avLst/>
            <a:gdLst>
              <a:gd name="connsiteX0" fmla="*/ 0 w 69097"/>
              <a:gd name="connsiteY0" fmla="*/ 0 h 627797"/>
              <a:gd name="connsiteX1" fmla="*/ 0 w 69097"/>
              <a:gd name="connsiteY1" fmla="*/ 0 h 627797"/>
              <a:gd name="connsiteX2" fmla="*/ 13648 w 69097"/>
              <a:gd name="connsiteY2" fmla="*/ 218365 h 627797"/>
              <a:gd name="connsiteX3" fmla="*/ 27295 w 69097"/>
              <a:gd name="connsiteY3" fmla="*/ 272956 h 627797"/>
              <a:gd name="connsiteX4" fmla="*/ 54591 w 69097"/>
              <a:gd name="connsiteY4" fmla="*/ 423081 h 627797"/>
              <a:gd name="connsiteX5" fmla="*/ 68239 w 69097"/>
              <a:gd name="connsiteY5" fmla="*/ 614150 h 627797"/>
              <a:gd name="connsiteX6" fmla="*/ 68239 w 69097"/>
              <a:gd name="connsiteY6" fmla="*/ 627797 h 62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97" h="627797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6391" y="145797"/>
                  <a:pt x="13648" y="218365"/>
                </a:cubicBezTo>
                <a:cubicBezTo>
                  <a:pt x="15514" y="237029"/>
                  <a:pt x="24211" y="254454"/>
                  <a:pt x="27295" y="272956"/>
                </a:cubicBezTo>
                <a:cubicBezTo>
                  <a:pt x="53014" y="427271"/>
                  <a:pt x="25310" y="335239"/>
                  <a:pt x="54591" y="423081"/>
                </a:cubicBezTo>
                <a:cubicBezTo>
                  <a:pt x="74222" y="540867"/>
                  <a:pt x="68239" y="477296"/>
                  <a:pt x="68239" y="614150"/>
                </a:cubicBezTo>
                <a:lnTo>
                  <a:pt x="68239" y="62779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 16"/>
          <p:cNvSpPr/>
          <p:nvPr/>
        </p:nvSpPr>
        <p:spPr>
          <a:xfrm>
            <a:off x="2674961" y="4776716"/>
            <a:ext cx="81887" cy="586854"/>
          </a:xfrm>
          <a:custGeom>
            <a:avLst/>
            <a:gdLst>
              <a:gd name="connsiteX0" fmla="*/ 0 w 81887"/>
              <a:gd name="connsiteY0" fmla="*/ 0 h 586854"/>
              <a:gd name="connsiteX1" fmla="*/ 0 w 81887"/>
              <a:gd name="connsiteY1" fmla="*/ 0 h 586854"/>
              <a:gd name="connsiteX2" fmla="*/ 13648 w 81887"/>
              <a:gd name="connsiteY2" fmla="*/ 218365 h 586854"/>
              <a:gd name="connsiteX3" fmla="*/ 40943 w 81887"/>
              <a:gd name="connsiteY3" fmla="*/ 395785 h 586854"/>
              <a:gd name="connsiteX4" fmla="*/ 54591 w 81887"/>
              <a:gd name="connsiteY4" fmla="*/ 450377 h 586854"/>
              <a:gd name="connsiteX5" fmla="*/ 68239 w 81887"/>
              <a:gd name="connsiteY5" fmla="*/ 545911 h 586854"/>
              <a:gd name="connsiteX6" fmla="*/ 81887 w 81887"/>
              <a:gd name="connsiteY6" fmla="*/ 586854 h 586854"/>
              <a:gd name="connsiteX7" fmla="*/ 81887 w 81887"/>
              <a:gd name="connsiteY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87" h="586854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7330" y="145709"/>
                  <a:pt x="13648" y="218365"/>
                </a:cubicBezTo>
                <a:cubicBezTo>
                  <a:pt x="15664" y="241547"/>
                  <a:pt x="35381" y="367972"/>
                  <a:pt x="40943" y="395785"/>
                </a:cubicBezTo>
                <a:cubicBezTo>
                  <a:pt x="44622" y="414178"/>
                  <a:pt x="51236" y="431922"/>
                  <a:pt x="54591" y="450377"/>
                </a:cubicBezTo>
                <a:cubicBezTo>
                  <a:pt x="60345" y="482026"/>
                  <a:pt x="61930" y="514368"/>
                  <a:pt x="68239" y="545911"/>
                </a:cubicBezTo>
                <a:cubicBezTo>
                  <a:pt x="71060" y="560018"/>
                  <a:pt x="81887" y="586854"/>
                  <a:pt x="81887" y="586854"/>
                </a:cubicBezTo>
                <a:lnTo>
                  <a:pt x="81887" y="58685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2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6992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3036" y="2300679"/>
            <a:ext cx="3913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Observações da</a:t>
            </a:r>
          </a:p>
          <a:p>
            <a:pPr algn="ctr"/>
            <a:r>
              <a:rPr lang="pt-BR" dirty="0" smtClean="0"/>
              <a:t>Anomalia de Campo Total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dirty="0" smtClean="0"/>
          </a:p>
          <a:p>
            <a:pPr algn="ctr"/>
            <a:r>
              <a:rPr lang="pt-BR" dirty="0" smtClean="0"/>
              <a:t>produzida por corpos magnetizados localizados em </a:t>
            </a:r>
            <a:r>
              <a:rPr lang="pt-BR" dirty="0" err="1" smtClean="0"/>
              <a:t>subsuperfície</a:t>
            </a:r>
            <a:endParaRPr lang="pt-BR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28" name="Triângulo isósceles 2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riângulo isósceles 3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268760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132856"/>
            <a:ext cx="8784976" cy="40586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619654"/>
            <a:ext cx="8784976" cy="36896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31795"/>
            <a:ext cx="8784976" cy="8832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8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027086"/>
            <a:ext cx="8784976" cy="3354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3705"/>
            <a:ext cx="8784976" cy="129320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7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861048"/>
            <a:ext cx="8784976" cy="25200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34537"/>
            <a:ext cx="8784976" cy="17212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4315757"/>
            <a:ext cx="8784976" cy="189338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0952"/>
            <a:ext cx="8784976" cy="25200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1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5085184"/>
            <a:ext cx="8784976" cy="1175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deve 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179512" y="1361864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2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570524" y="3100898"/>
            <a:ext cx="398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Sistema de coordenadas Cartesianas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426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195736" y="1556792"/>
            <a:ext cx="6696744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Junto com a </a:t>
            </a:r>
            <a:r>
              <a:rPr lang="pt-BR" sz="3200" dirty="0" err="1" smtClean="0"/>
              <a:t>Deconvolução</a:t>
            </a:r>
            <a:r>
              <a:rPr lang="pt-BR" sz="3200" dirty="0" smtClean="0"/>
              <a:t> de </a:t>
            </a:r>
            <a:r>
              <a:rPr lang="pt-BR" sz="3200" dirty="0"/>
              <a:t>E</a:t>
            </a:r>
            <a:r>
              <a:rPr lang="pt-BR" sz="3200" dirty="0" smtClean="0"/>
              <a:t>uler, o Gradiente Total ou Amplitude do Sinal Analítico é uma técnica que pode contribuir muito para a interpretação de ambientes complexos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0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1340768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2348880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043985"/>
            <a:ext cx="8784976" cy="30493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340768"/>
            <a:ext cx="8784976" cy="971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802303"/>
            <a:ext cx="8784976" cy="2290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15647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4583877"/>
            <a:ext cx="8784976" cy="14225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484784"/>
            <a:ext cx="8784976" cy="22909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88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4235604"/>
            <a:ext cx="7920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O trabalho de Li (2006) bota um ponto final neste assunto e mostra que a ASA 3D </a:t>
            </a:r>
            <a:r>
              <a:rPr lang="pt-BR" sz="3200" dirty="0">
                <a:solidFill>
                  <a:srgbClr val="FF0000"/>
                </a:solidFill>
              </a:rPr>
              <a:t>DEPENDE </a:t>
            </a:r>
            <a:r>
              <a:rPr lang="pt-BR" sz="3200" dirty="0" smtClean="0"/>
              <a:t>da direção de magnetização das fontes</a:t>
            </a:r>
            <a:endParaRPr lang="pt-BR" sz="3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562412" y="1448021"/>
            <a:ext cx="60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pt-BR" sz="2000" dirty="0" smtClean="0"/>
              <a:t>em função da </a:t>
            </a:r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941168"/>
            <a:ext cx="48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Um pouco de teoria...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0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653136"/>
            <a:ext cx="4822416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Seja um conjunto de medidas da anomalia de campo total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43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556418"/>
            <a:ext cx="5401234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Suponha que este conjunto de medidas foi feito ao longo de um perfil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26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293096"/>
            <a:ext cx="5401234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Considere que as fontes magnéticas são 2D e que o perfil é perpendicular ao </a:t>
            </a:r>
            <a:r>
              <a:rPr lang="pt-BR" sz="3600" dirty="0" err="1" smtClean="0"/>
              <a:t>strike</a:t>
            </a:r>
            <a:r>
              <a:rPr lang="pt-BR" sz="3600" dirty="0" smtClean="0"/>
              <a:t> das fontes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303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rma livre 7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847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3914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915816" y="5373216"/>
            <a:ext cx="792088" cy="3913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3284984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08104" y="4593902"/>
            <a:ext cx="3564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Vamos analisar o que acontece ao modificar a direção de magnetização da fonte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18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 10"/>
          <p:cNvSpPr/>
          <p:nvPr/>
        </p:nvSpPr>
        <p:spPr>
          <a:xfrm>
            <a:off x="1837426" y="2130950"/>
            <a:ext cx="5650302" cy="577970"/>
          </a:xfrm>
          <a:custGeom>
            <a:avLst/>
            <a:gdLst>
              <a:gd name="connsiteX0" fmla="*/ 0 w 5650302"/>
              <a:gd name="connsiteY0" fmla="*/ 267419 h 577970"/>
              <a:gd name="connsiteX1" fmla="*/ 267419 w 5650302"/>
              <a:gd name="connsiteY1" fmla="*/ 258792 h 577970"/>
              <a:gd name="connsiteX2" fmla="*/ 319178 w 5650302"/>
              <a:gd name="connsiteY2" fmla="*/ 250166 h 577970"/>
              <a:gd name="connsiteX3" fmla="*/ 483080 w 5650302"/>
              <a:gd name="connsiteY3" fmla="*/ 258792 h 577970"/>
              <a:gd name="connsiteX4" fmla="*/ 1009291 w 5650302"/>
              <a:gd name="connsiteY4" fmla="*/ 276045 h 577970"/>
              <a:gd name="connsiteX5" fmla="*/ 1061049 w 5650302"/>
              <a:gd name="connsiteY5" fmla="*/ 293298 h 577970"/>
              <a:gd name="connsiteX6" fmla="*/ 1259457 w 5650302"/>
              <a:gd name="connsiteY6" fmla="*/ 310551 h 577970"/>
              <a:gd name="connsiteX7" fmla="*/ 1397480 w 5650302"/>
              <a:gd name="connsiteY7" fmla="*/ 327804 h 577970"/>
              <a:gd name="connsiteX8" fmla="*/ 1431985 w 5650302"/>
              <a:gd name="connsiteY8" fmla="*/ 336430 h 577970"/>
              <a:gd name="connsiteX9" fmla="*/ 1457865 w 5650302"/>
              <a:gd name="connsiteY9" fmla="*/ 345057 h 577970"/>
              <a:gd name="connsiteX10" fmla="*/ 1561382 w 5650302"/>
              <a:gd name="connsiteY10" fmla="*/ 353683 h 577970"/>
              <a:gd name="connsiteX11" fmla="*/ 1587261 w 5650302"/>
              <a:gd name="connsiteY11" fmla="*/ 362309 h 577970"/>
              <a:gd name="connsiteX12" fmla="*/ 1639019 w 5650302"/>
              <a:gd name="connsiteY12" fmla="*/ 388189 h 577970"/>
              <a:gd name="connsiteX13" fmla="*/ 1682151 w 5650302"/>
              <a:gd name="connsiteY13" fmla="*/ 422694 h 577970"/>
              <a:gd name="connsiteX14" fmla="*/ 1733910 w 5650302"/>
              <a:gd name="connsiteY14" fmla="*/ 457200 h 577970"/>
              <a:gd name="connsiteX15" fmla="*/ 1751163 w 5650302"/>
              <a:gd name="connsiteY15" fmla="*/ 483079 h 577970"/>
              <a:gd name="connsiteX16" fmla="*/ 1777042 w 5650302"/>
              <a:gd name="connsiteY16" fmla="*/ 491706 h 577970"/>
              <a:gd name="connsiteX17" fmla="*/ 1802921 w 5650302"/>
              <a:gd name="connsiteY17" fmla="*/ 517585 h 577970"/>
              <a:gd name="connsiteX18" fmla="*/ 1837427 w 5650302"/>
              <a:gd name="connsiteY18" fmla="*/ 560717 h 577970"/>
              <a:gd name="connsiteX19" fmla="*/ 1889185 w 5650302"/>
              <a:gd name="connsiteY19" fmla="*/ 577970 h 577970"/>
              <a:gd name="connsiteX20" fmla="*/ 2001329 w 5650302"/>
              <a:gd name="connsiteY20" fmla="*/ 552091 h 577970"/>
              <a:gd name="connsiteX21" fmla="*/ 2009955 w 5650302"/>
              <a:gd name="connsiteY21" fmla="*/ 526211 h 577970"/>
              <a:gd name="connsiteX22" fmla="*/ 2044461 w 5650302"/>
              <a:gd name="connsiteY22" fmla="*/ 474453 h 577970"/>
              <a:gd name="connsiteX23" fmla="*/ 2053087 w 5650302"/>
              <a:gd name="connsiteY23" fmla="*/ 448574 h 577970"/>
              <a:gd name="connsiteX24" fmla="*/ 2104846 w 5650302"/>
              <a:gd name="connsiteY24" fmla="*/ 414068 h 577970"/>
              <a:gd name="connsiteX25" fmla="*/ 2122099 w 5650302"/>
              <a:gd name="connsiteY25" fmla="*/ 362309 h 577970"/>
              <a:gd name="connsiteX26" fmla="*/ 2147978 w 5650302"/>
              <a:gd name="connsiteY26" fmla="*/ 310551 h 577970"/>
              <a:gd name="connsiteX27" fmla="*/ 2173857 w 5650302"/>
              <a:gd name="connsiteY27" fmla="*/ 293298 h 577970"/>
              <a:gd name="connsiteX28" fmla="*/ 2216989 w 5650302"/>
              <a:gd name="connsiteY28" fmla="*/ 250166 h 577970"/>
              <a:gd name="connsiteX29" fmla="*/ 2260121 w 5650302"/>
              <a:gd name="connsiteY29" fmla="*/ 207034 h 577970"/>
              <a:gd name="connsiteX30" fmla="*/ 2311880 w 5650302"/>
              <a:gd name="connsiteY30" fmla="*/ 189781 h 577970"/>
              <a:gd name="connsiteX31" fmla="*/ 2389517 w 5650302"/>
              <a:gd name="connsiteY31" fmla="*/ 146649 h 577970"/>
              <a:gd name="connsiteX32" fmla="*/ 2432649 w 5650302"/>
              <a:gd name="connsiteY32" fmla="*/ 112143 h 577970"/>
              <a:gd name="connsiteX33" fmla="*/ 2475782 w 5650302"/>
              <a:gd name="connsiteY33" fmla="*/ 69011 h 577970"/>
              <a:gd name="connsiteX34" fmla="*/ 2527540 w 5650302"/>
              <a:gd name="connsiteY34" fmla="*/ 51758 h 577970"/>
              <a:gd name="connsiteX35" fmla="*/ 2553419 w 5650302"/>
              <a:gd name="connsiteY35" fmla="*/ 34506 h 577970"/>
              <a:gd name="connsiteX36" fmla="*/ 2596551 w 5650302"/>
              <a:gd name="connsiteY36" fmla="*/ 25879 h 577970"/>
              <a:gd name="connsiteX37" fmla="*/ 2622431 w 5650302"/>
              <a:gd name="connsiteY37" fmla="*/ 17253 h 577970"/>
              <a:gd name="connsiteX38" fmla="*/ 2743200 w 5650302"/>
              <a:gd name="connsiteY38" fmla="*/ 0 h 577970"/>
              <a:gd name="connsiteX39" fmla="*/ 2924355 w 5650302"/>
              <a:gd name="connsiteY39" fmla="*/ 8626 h 577970"/>
              <a:gd name="connsiteX40" fmla="*/ 2950234 w 5650302"/>
              <a:gd name="connsiteY40" fmla="*/ 25879 h 577970"/>
              <a:gd name="connsiteX41" fmla="*/ 3001993 w 5650302"/>
              <a:gd name="connsiteY41" fmla="*/ 43132 h 577970"/>
              <a:gd name="connsiteX42" fmla="*/ 3131389 w 5650302"/>
              <a:gd name="connsiteY42" fmla="*/ 86264 h 577970"/>
              <a:gd name="connsiteX43" fmla="*/ 3183148 w 5650302"/>
              <a:gd name="connsiteY43" fmla="*/ 103517 h 577970"/>
              <a:gd name="connsiteX44" fmla="*/ 3269412 w 5650302"/>
              <a:gd name="connsiteY44" fmla="*/ 112143 h 577970"/>
              <a:gd name="connsiteX45" fmla="*/ 3321170 w 5650302"/>
              <a:gd name="connsiteY45" fmla="*/ 129396 h 577970"/>
              <a:gd name="connsiteX46" fmla="*/ 3347049 w 5650302"/>
              <a:gd name="connsiteY46" fmla="*/ 146649 h 577970"/>
              <a:gd name="connsiteX47" fmla="*/ 3398808 w 5650302"/>
              <a:gd name="connsiteY47" fmla="*/ 163902 h 577970"/>
              <a:gd name="connsiteX48" fmla="*/ 3459193 w 5650302"/>
              <a:gd name="connsiteY48" fmla="*/ 181155 h 577970"/>
              <a:gd name="connsiteX49" fmla="*/ 3485072 w 5650302"/>
              <a:gd name="connsiteY49" fmla="*/ 189781 h 577970"/>
              <a:gd name="connsiteX50" fmla="*/ 3597216 w 5650302"/>
              <a:gd name="connsiteY50" fmla="*/ 207034 h 577970"/>
              <a:gd name="connsiteX51" fmla="*/ 3640348 w 5650302"/>
              <a:gd name="connsiteY51" fmla="*/ 215660 h 577970"/>
              <a:gd name="connsiteX52" fmla="*/ 3666227 w 5650302"/>
              <a:gd name="connsiteY52" fmla="*/ 224287 h 577970"/>
              <a:gd name="connsiteX53" fmla="*/ 3890514 w 5650302"/>
              <a:gd name="connsiteY53" fmla="*/ 232913 h 577970"/>
              <a:gd name="connsiteX54" fmla="*/ 4054416 w 5650302"/>
              <a:gd name="connsiteY54" fmla="*/ 250166 h 577970"/>
              <a:gd name="connsiteX55" fmla="*/ 4399472 w 5650302"/>
              <a:gd name="connsiteY55" fmla="*/ 258792 h 577970"/>
              <a:gd name="connsiteX56" fmla="*/ 5650302 w 5650302"/>
              <a:gd name="connsiteY56" fmla="*/ 250166 h 5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50302" h="577970">
                <a:moveTo>
                  <a:pt x="0" y="267419"/>
                </a:moveTo>
                <a:cubicBezTo>
                  <a:pt x="89140" y="264543"/>
                  <a:pt x="178363" y="263606"/>
                  <a:pt x="267419" y="258792"/>
                </a:cubicBezTo>
                <a:cubicBezTo>
                  <a:pt x="284884" y="257848"/>
                  <a:pt x="301687" y="250166"/>
                  <a:pt x="319178" y="250166"/>
                </a:cubicBezTo>
                <a:cubicBezTo>
                  <a:pt x="373888" y="250166"/>
                  <a:pt x="428432" y="256190"/>
                  <a:pt x="483080" y="258792"/>
                </a:cubicBezTo>
                <a:cubicBezTo>
                  <a:pt x="730940" y="270595"/>
                  <a:pt x="713969" y="268274"/>
                  <a:pt x="1009291" y="276045"/>
                </a:cubicBezTo>
                <a:cubicBezTo>
                  <a:pt x="1026544" y="281796"/>
                  <a:pt x="1042974" y="291290"/>
                  <a:pt x="1061049" y="293298"/>
                </a:cubicBezTo>
                <a:cubicBezTo>
                  <a:pt x="1178799" y="306381"/>
                  <a:pt x="1112715" y="300069"/>
                  <a:pt x="1259457" y="310551"/>
                </a:cubicBezTo>
                <a:cubicBezTo>
                  <a:pt x="1326454" y="332883"/>
                  <a:pt x="1253385" y="310851"/>
                  <a:pt x="1397480" y="327804"/>
                </a:cubicBezTo>
                <a:cubicBezTo>
                  <a:pt x="1409254" y="329189"/>
                  <a:pt x="1420586" y="333173"/>
                  <a:pt x="1431985" y="336430"/>
                </a:cubicBezTo>
                <a:cubicBezTo>
                  <a:pt x="1440728" y="338928"/>
                  <a:pt x="1448851" y="343855"/>
                  <a:pt x="1457865" y="345057"/>
                </a:cubicBezTo>
                <a:cubicBezTo>
                  <a:pt x="1492187" y="349633"/>
                  <a:pt x="1526876" y="350808"/>
                  <a:pt x="1561382" y="353683"/>
                </a:cubicBezTo>
                <a:cubicBezTo>
                  <a:pt x="1570008" y="356558"/>
                  <a:pt x="1579128" y="358243"/>
                  <a:pt x="1587261" y="362309"/>
                </a:cubicBezTo>
                <a:cubicBezTo>
                  <a:pt x="1654158" y="395758"/>
                  <a:pt x="1573965" y="366503"/>
                  <a:pt x="1639019" y="388189"/>
                </a:cubicBezTo>
                <a:cubicBezTo>
                  <a:pt x="1670898" y="436007"/>
                  <a:pt x="1638032" y="398184"/>
                  <a:pt x="1682151" y="422694"/>
                </a:cubicBezTo>
                <a:cubicBezTo>
                  <a:pt x="1700277" y="432764"/>
                  <a:pt x="1733910" y="457200"/>
                  <a:pt x="1733910" y="457200"/>
                </a:cubicBezTo>
                <a:cubicBezTo>
                  <a:pt x="1739661" y="465826"/>
                  <a:pt x="1743067" y="476602"/>
                  <a:pt x="1751163" y="483079"/>
                </a:cubicBezTo>
                <a:cubicBezTo>
                  <a:pt x="1758263" y="488759"/>
                  <a:pt x="1769476" y="486662"/>
                  <a:pt x="1777042" y="491706"/>
                </a:cubicBezTo>
                <a:cubicBezTo>
                  <a:pt x="1787193" y="498473"/>
                  <a:pt x="1794295" y="508959"/>
                  <a:pt x="1802921" y="517585"/>
                </a:cubicBezTo>
                <a:cubicBezTo>
                  <a:pt x="1812276" y="545647"/>
                  <a:pt x="1806891" y="547145"/>
                  <a:pt x="1837427" y="560717"/>
                </a:cubicBezTo>
                <a:cubicBezTo>
                  <a:pt x="1854045" y="568103"/>
                  <a:pt x="1889185" y="577970"/>
                  <a:pt x="1889185" y="577970"/>
                </a:cubicBezTo>
                <a:cubicBezTo>
                  <a:pt x="1915172" y="575371"/>
                  <a:pt x="1976730" y="582839"/>
                  <a:pt x="2001329" y="552091"/>
                </a:cubicBezTo>
                <a:cubicBezTo>
                  <a:pt x="2007010" y="544990"/>
                  <a:pt x="2005539" y="534160"/>
                  <a:pt x="2009955" y="526211"/>
                </a:cubicBezTo>
                <a:cubicBezTo>
                  <a:pt x="2020025" y="508085"/>
                  <a:pt x="2044461" y="474453"/>
                  <a:pt x="2044461" y="474453"/>
                </a:cubicBezTo>
                <a:cubicBezTo>
                  <a:pt x="2047336" y="465827"/>
                  <a:pt x="2046657" y="455004"/>
                  <a:pt x="2053087" y="448574"/>
                </a:cubicBezTo>
                <a:cubicBezTo>
                  <a:pt x="2067749" y="433912"/>
                  <a:pt x="2104846" y="414068"/>
                  <a:pt x="2104846" y="414068"/>
                </a:cubicBezTo>
                <a:lnTo>
                  <a:pt x="2122099" y="362309"/>
                </a:lnTo>
                <a:cubicBezTo>
                  <a:pt x="2129115" y="341260"/>
                  <a:pt x="2131254" y="327275"/>
                  <a:pt x="2147978" y="310551"/>
                </a:cubicBezTo>
                <a:cubicBezTo>
                  <a:pt x="2155309" y="303220"/>
                  <a:pt x="2165231" y="299049"/>
                  <a:pt x="2173857" y="293298"/>
                </a:cubicBezTo>
                <a:cubicBezTo>
                  <a:pt x="2219865" y="224287"/>
                  <a:pt x="2159480" y="307675"/>
                  <a:pt x="2216989" y="250166"/>
                </a:cubicBezTo>
                <a:cubicBezTo>
                  <a:pt x="2246893" y="220262"/>
                  <a:pt x="2218716" y="225436"/>
                  <a:pt x="2260121" y="207034"/>
                </a:cubicBezTo>
                <a:cubicBezTo>
                  <a:pt x="2276740" y="199648"/>
                  <a:pt x="2311880" y="189781"/>
                  <a:pt x="2311880" y="189781"/>
                </a:cubicBezTo>
                <a:cubicBezTo>
                  <a:pt x="2371204" y="150231"/>
                  <a:pt x="2343967" y="161832"/>
                  <a:pt x="2389517" y="146649"/>
                </a:cubicBezTo>
                <a:cubicBezTo>
                  <a:pt x="2438962" y="72483"/>
                  <a:pt x="2373124" y="159763"/>
                  <a:pt x="2432649" y="112143"/>
                </a:cubicBezTo>
                <a:cubicBezTo>
                  <a:pt x="2479375" y="74762"/>
                  <a:pt x="2417553" y="94891"/>
                  <a:pt x="2475782" y="69011"/>
                </a:cubicBezTo>
                <a:cubicBezTo>
                  <a:pt x="2492401" y="61625"/>
                  <a:pt x="2512408" y="61845"/>
                  <a:pt x="2527540" y="51758"/>
                </a:cubicBezTo>
                <a:cubicBezTo>
                  <a:pt x="2536166" y="46007"/>
                  <a:pt x="2543712" y="38146"/>
                  <a:pt x="2553419" y="34506"/>
                </a:cubicBezTo>
                <a:cubicBezTo>
                  <a:pt x="2567148" y="29358"/>
                  <a:pt x="2582327" y="29435"/>
                  <a:pt x="2596551" y="25879"/>
                </a:cubicBezTo>
                <a:cubicBezTo>
                  <a:pt x="2605373" y="23674"/>
                  <a:pt x="2613554" y="19226"/>
                  <a:pt x="2622431" y="17253"/>
                </a:cubicBezTo>
                <a:cubicBezTo>
                  <a:pt x="2654425" y="10143"/>
                  <a:pt x="2713338" y="3733"/>
                  <a:pt x="2743200" y="0"/>
                </a:cubicBezTo>
                <a:cubicBezTo>
                  <a:pt x="2803585" y="2875"/>
                  <a:pt x="2864368" y="1128"/>
                  <a:pt x="2924355" y="8626"/>
                </a:cubicBezTo>
                <a:cubicBezTo>
                  <a:pt x="2934643" y="9912"/>
                  <a:pt x="2940760" y="21668"/>
                  <a:pt x="2950234" y="25879"/>
                </a:cubicBezTo>
                <a:cubicBezTo>
                  <a:pt x="2966853" y="33265"/>
                  <a:pt x="2984740" y="37381"/>
                  <a:pt x="3001993" y="43132"/>
                </a:cubicBezTo>
                <a:lnTo>
                  <a:pt x="3131389" y="86264"/>
                </a:lnTo>
                <a:cubicBezTo>
                  <a:pt x="3131396" y="86266"/>
                  <a:pt x="3183140" y="103516"/>
                  <a:pt x="3183148" y="103517"/>
                </a:cubicBezTo>
                <a:lnTo>
                  <a:pt x="3269412" y="112143"/>
                </a:lnTo>
                <a:cubicBezTo>
                  <a:pt x="3286665" y="117894"/>
                  <a:pt x="3306038" y="119308"/>
                  <a:pt x="3321170" y="129396"/>
                </a:cubicBezTo>
                <a:cubicBezTo>
                  <a:pt x="3329796" y="135147"/>
                  <a:pt x="3337575" y="142438"/>
                  <a:pt x="3347049" y="146649"/>
                </a:cubicBezTo>
                <a:cubicBezTo>
                  <a:pt x="3363668" y="154035"/>
                  <a:pt x="3381555" y="158151"/>
                  <a:pt x="3398808" y="163902"/>
                </a:cubicBezTo>
                <a:cubicBezTo>
                  <a:pt x="3460845" y="184581"/>
                  <a:pt x="3383385" y="159495"/>
                  <a:pt x="3459193" y="181155"/>
                </a:cubicBezTo>
                <a:cubicBezTo>
                  <a:pt x="3467936" y="183653"/>
                  <a:pt x="3476251" y="187576"/>
                  <a:pt x="3485072" y="189781"/>
                </a:cubicBezTo>
                <a:cubicBezTo>
                  <a:pt x="3532537" y="201647"/>
                  <a:pt x="3542749" y="198654"/>
                  <a:pt x="3597216" y="207034"/>
                </a:cubicBezTo>
                <a:cubicBezTo>
                  <a:pt x="3611708" y="209263"/>
                  <a:pt x="3626124" y="212104"/>
                  <a:pt x="3640348" y="215660"/>
                </a:cubicBezTo>
                <a:cubicBezTo>
                  <a:pt x="3649170" y="217865"/>
                  <a:pt x="3657156" y="223661"/>
                  <a:pt x="3666227" y="224287"/>
                </a:cubicBezTo>
                <a:cubicBezTo>
                  <a:pt x="3740867" y="229435"/>
                  <a:pt x="3815752" y="230038"/>
                  <a:pt x="3890514" y="232913"/>
                </a:cubicBezTo>
                <a:cubicBezTo>
                  <a:pt x="3962842" y="247380"/>
                  <a:pt x="3947591" y="246210"/>
                  <a:pt x="4054416" y="250166"/>
                </a:cubicBezTo>
                <a:cubicBezTo>
                  <a:pt x="4169392" y="254424"/>
                  <a:pt x="4284453" y="255917"/>
                  <a:pt x="4399472" y="258792"/>
                </a:cubicBezTo>
                <a:cubicBezTo>
                  <a:pt x="4971458" y="237608"/>
                  <a:pt x="4554694" y="250166"/>
                  <a:pt x="5650302" y="2501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707904" y="1988840"/>
            <a:ext cx="36004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71284" y="1772816"/>
            <a:ext cx="155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ACT anterior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36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=60°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54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72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=120°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36096" y="3501008"/>
            <a:ext cx="252028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Não depende da magnetização da fonte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1957935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6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06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08304" y="2348880"/>
            <a:ext cx="172819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As estimativas da DE foram obtidas usando a ACT, tal como explicado anteriormente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651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2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083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pt-BR" sz="2800" dirty="0" smtClean="0"/>
                  <a:t>3</a:t>
                </a:r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r="-1241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1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19" y="5444128"/>
            <a:ext cx="3373575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“Nuvem de soluções” sem relação direta com a forma das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51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510793" y="5444128"/>
            <a:ext cx="4514902" cy="12972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ASA pode ajudar no critério de seleção das “melhores soluções” da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4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3D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3D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148500" y="3663057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88024" y="3658672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6489000" y="3861048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148064" y="3658672"/>
            <a:ext cx="0" cy="14567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16016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z</a:t>
            </a:r>
            <a:endParaRPr lang="pt-BR" sz="2400" dirty="0"/>
          </a:p>
        </p:txBody>
      </p:sp>
      <p:cxnSp>
        <p:nvCxnSpPr>
          <p:cNvPr id="14" name="Conector de seta reta 13"/>
          <p:cNvCxnSpPr/>
          <p:nvPr/>
        </p:nvCxnSpPr>
        <p:spPr>
          <a:xfrm rot="16200000">
            <a:off x="6759128" y="2043025"/>
            <a:ext cx="0" cy="320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929080" y="367148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y</a:t>
            </a:r>
            <a:endParaRPr lang="pt-BR" sz="2400" dirty="0"/>
          </a:p>
        </p:txBody>
      </p:sp>
      <p:sp>
        <p:nvSpPr>
          <p:cNvPr id="16" name="Seta em curva para baixo 15"/>
          <p:cNvSpPr/>
          <p:nvPr/>
        </p:nvSpPr>
        <p:spPr>
          <a:xfrm>
            <a:off x="3851920" y="3097535"/>
            <a:ext cx="1394075" cy="4933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9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680000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36158" y="4564285"/>
            <a:ext cx="5644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Como determinar a localização das fontes magnéticas a partir da anomalia de campo total observada?</a:t>
            </a:r>
            <a:endParaRPr lang="pt-BR" sz="2800" dirty="0"/>
          </a:p>
        </p:txBody>
      </p:sp>
      <p:sp>
        <p:nvSpPr>
          <p:cNvPr id="52" name="Elipse 51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Amplitude do Sinal Analítico produzida por corpos </a:t>
            </a:r>
            <a:r>
              <a:rPr lang="pt-BR" dirty="0" smtClean="0">
                <a:solidFill>
                  <a:srgbClr val="FF0000"/>
                </a:solidFill>
              </a:rPr>
              <a:t>2D NÃO DEPENDE</a:t>
            </a:r>
            <a:r>
              <a:rPr lang="pt-BR" dirty="0" smtClean="0"/>
              <a:t> da direção de magnetização das fontes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A Amplitude do Sinal Analítico produzida por </a:t>
            </a:r>
            <a:r>
              <a:rPr lang="pt-BR" dirty="0" smtClean="0"/>
              <a:t>corpos </a:t>
            </a:r>
            <a:r>
              <a:rPr lang="pt-BR" dirty="0" smtClean="0">
                <a:solidFill>
                  <a:srgbClr val="FF0000"/>
                </a:solidFill>
              </a:rPr>
              <a:t>3D DEPENDE</a:t>
            </a:r>
            <a:r>
              <a:rPr lang="pt-BR" dirty="0" smtClean="0"/>
              <a:t> da </a:t>
            </a:r>
            <a:r>
              <a:rPr lang="pt-BR" dirty="0"/>
              <a:t>direção de magnetização das </a:t>
            </a:r>
            <a:r>
              <a:rPr lang="pt-BR" dirty="0" smtClean="0"/>
              <a:t>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3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8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0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1: O ruído nos dados são muito amplificados pela derivada via FFT</a:t>
            </a:r>
          </a:p>
        </p:txBody>
      </p:sp>
    </p:spTree>
    <p:extLst>
      <p:ext uri="{BB962C8B-B14F-4D97-AF65-F5344CB8AC3E}">
        <p14:creationId xmlns:p14="http://schemas.microsoft.com/office/powerpoint/2010/main" val="2533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1: O ruído nos dados são muito amplificados pela derivada via FFT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73680" y="5653697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2: A FFT requer que os dados estejam regularmente espaçados sobre um plano</a:t>
            </a:r>
          </a:p>
        </p:txBody>
      </p:sp>
    </p:spTree>
    <p:extLst>
      <p:ext uri="{BB962C8B-B14F-4D97-AF65-F5344CB8AC3E}">
        <p14:creationId xmlns:p14="http://schemas.microsoft.com/office/powerpoint/2010/main" val="46452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0000FF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00FF"/>
                </a:solidFill>
              </a:rPr>
              <a:t>Problema 1: O ruído nos dados são muito amplificados pela derivada via FFT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73680" y="5653697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00FF"/>
                </a:solidFill>
              </a:rPr>
              <a:t>Problema 2: A FFT requer que os dados estejam regularmente espaçados sobre um plano</a:t>
            </a:r>
          </a:p>
        </p:txBody>
      </p:sp>
    </p:spTree>
    <p:extLst>
      <p:ext uri="{BB962C8B-B14F-4D97-AF65-F5344CB8AC3E}">
        <p14:creationId xmlns:p14="http://schemas.microsoft.com/office/powerpoint/2010/main" val="15712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200" dirty="0" smtClean="0">
                <a:solidFill>
                  <a:srgbClr val="FF0000"/>
                </a:solidFill>
              </a:rPr>
              <a:t> de </a:t>
            </a:r>
            <a:r>
              <a:rPr lang="pt-BR" sz="3200" dirty="0">
                <a:solidFill>
                  <a:srgbClr val="FF0000"/>
                </a:solidFill>
              </a:rPr>
              <a:t>E</a:t>
            </a:r>
            <a:r>
              <a:rPr lang="pt-BR" sz="3200" dirty="0" smtClean="0">
                <a:solidFill>
                  <a:srgbClr val="FF0000"/>
                </a:solidFill>
              </a:rPr>
              <a:t>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1600200"/>
            <a:ext cx="9036496" cy="506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2708920"/>
            <a:ext cx="9036496" cy="3960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1484784"/>
            <a:ext cx="9036496" cy="11471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0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Alguns trabalhos foram feitos para reduzir o custo computacional da CE (</a:t>
            </a:r>
            <a:r>
              <a:rPr lang="pt-BR" dirty="0"/>
              <a:t>Leão </a:t>
            </a:r>
            <a:r>
              <a:rPr lang="pt-BR" dirty="0" smtClean="0"/>
              <a:t>e Silva, 1989; </a:t>
            </a:r>
            <a:r>
              <a:rPr lang="pt-BR" dirty="0"/>
              <a:t>Mendonça </a:t>
            </a:r>
            <a:r>
              <a:rPr lang="pt-BR" dirty="0" smtClean="0"/>
              <a:t>e Silva, 1994; </a:t>
            </a:r>
            <a:r>
              <a:rPr lang="pt-BR" dirty="0"/>
              <a:t>Li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Oldenburg, 2010; </a:t>
            </a:r>
            <a:r>
              <a:rPr lang="pt-BR" dirty="0"/>
              <a:t>Barnes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Lumley</a:t>
            </a:r>
            <a:r>
              <a:rPr lang="pt-BR" dirty="0" smtClean="0"/>
              <a:t>, 2011; Oliveira Jr. </a:t>
            </a:r>
            <a:r>
              <a:rPr lang="pt-BR" dirty="0"/>
              <a:t>e</a:t>
            </a:r>
            <a:r>
              <a:rPr lang="pt-BR" dirty="0" smtClean="0"/>
              <a:t>t al., 2013)</a:t>
            </a:r>
          </a:p>
          <a:p>
            <a:r>
              <a:rPr lang="pt-BR" dirty="0" smtClean="0"/>
              <a:t>Atualmente, os principais esforços são feitos com o intuito de tornar a CE viável do ponto de vista computacional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7504" y="4149080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Alguns trabalhos foram feitos para reduzir o custo computacional da CE (</a:t>
            </a:r>
            <a:r>
              <a:rPr lang="pt-BR" dirty="0"/>
              <a:t>Leão </a:t>
            </a:r>
            <a:r>
              <a:rPr lang="pt-BR" dirty="0" smtClean="0"/>
              <a:t>e Silva, 1989; </a:t>
            </a:r>
            <a:r>
              <a:rPr lang="pt-BR" dirty="0"/>
              <a:t>Mendonça </a:t>
            </a:r>
            <a:r>
              <a:rPr lang="pt-BR" dirty="0" smtClean="0"/>
              <a:t>e Silva, 1994; </a:t>
            </a:r>
            <a:r>
              <a:rPr lang="pt-BR" dirty="0"/>
              <a:t>Li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Oldenburg, 2010; </a:t>
            </a:r>
            <a:r>
              <a:rPr lang="pt-BR" dirty="0"/>
              <a:t>Barnes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Lumley</a:t>
            </a:r>
            <a:r>
              <a:rPr lang="pt-BR" dirty="0" smtClean="0"/>
              <a:t>, 2011; Oliveira Jr. </a:t>
            </a:r>
            <a:r>
              <a:rPr lang="pt-BR" dirty="0"/>
              <a:t>e</a:t>
            </a:r>
            <a:r>
              <a:rPr lang="pt-BR" dirty="0" smtClean="0"/>
              <a:t>t al., 2013)</a:t>
            </a:r>
          </a:p>
          <a:p>
            <a:r>
              <a:rPr lang="pt-BR" dirty="0" smtClean="0"/>
              <a:t>Atualmente, os principais esforços são feitos com o intuito de tornar a CE viável do ponto de vista computacional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7504" y="1653678"/>
            <a:ext cx="9036496" cy="245912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2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grpSp>
        <p:nvGrpSpPr>
          <p:cNvPr id="41" name="Grupo 40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2" name="Elipse 41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5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6" name="Forma livre 15"/>
          <p:cNvSpPr/>
          <p:nvPr/>
        </p:nvSpPr>
        <p:spPr>
          <a:xfrm>
            <a:off x="3377821" y="5870452"/>
            <a:ext cx="2388358" cy="2095052"/>
          </a:xfrm>
          <a:custGeom>
            <a:avLst/>
            <a:gdLst>
              <a:gd name="connsiteX0" fmla="*/ 327546 w 2388358"/>
              <a:gd name="connsiteY0" fmla="*/ 452096 h 2095052"/>
              <a:gd name="connsiteX1" fmla="*/ 327546 w 2388358"/>
              <a:gd name="connsiteY1" fmla="*/ 452096 h 2095052"/>
              <a:gd name="connsiteX2" fmla="*/ 627797 w 2388358"/>
              <a:gd name="connsiteY2" fmla="*/ 165493 h 2095052"/>
              <a:gd name="connsiteX3" fmla="*/ 723331 w 2388358"/>
              <a:gd name="connsiteY3" fmla="*/ 83607 h 2095052"/>
              <a:gd name="connsiteX4" fmla="*/ 764275 w 2388358"/>
              <a:gd name="connsiteY4" fmla="*/ 42663 h 2095052"/>
              <a:gd name="connsiteX5" fmla="*/ 846161 w 2388358"/>
              <a:gd name="connsiteY5" fmla="*/ 15368 h 2095052"/>
              <a:gd name="connsiteX6" fmla="*/ 1733266 w 2388358"/>
              <a:gd name="connsiteY6" fmla="*/ 29016 h 2095052"/>
              <a:gd name="connsiteX7" fmla="*/ 1815152 w 2388358"/>
              <a:gd name="connsiteY7" fmla="*/ 110902 h 2095052"/>
              <a:gd name="connsiteX8" fmla="*/ 1869743 w 2388358"/>
              <a:gd name="connsiteY8" fmla="*/ 151845 h 2095052"/>
              <a:gd name="connsiteX9" fmla="*/ 1951630 w 2388358"/>
              <a:gd name="connsiteY9" fmla="*/ 206436 h 2095052"/>
              <a:gd name="connsiteX10" fmla="*/ 2019869 w 2388358"/>
              <a:gd name="connsiteY10" fmla="*/ 274675 h 2095052"/>
              <a:gd name="connsiteX11" fmla="*/ 2047164 w 2388358"/>
              <a:gd name="connsiteY11" fmla="*/ 329266 h 2095052"/>
              <a:gd name="connsiteX12" fmla="*/ 2060812 w 2388358"/>
              <a:gd name="connsiteY12" fmla="*/ 383857 h 2095052"/>
              <a:gd name="connsiteX13" fmla="*/ 2088107 w 2388358"/>
              <a:gd name="connsiteY13" fmla="*/ 424801 h 2095052"/>
              <a:gd name="connsiteX14" fmla="*/ 2101755 w 2388358"/>
              <a:gd name="connsiteY14" fmla="*/ 465744 h 2095052"/>
              <a:gd name="connsiteX15" fmla="*/ 2142699 w 2388358"/>
              <a:gd name="connsiteY15" fmla="*/ 506687 h 2095052"/>
              <a:gd name="connsiteX16" fmla="*/ 2169994 w 2388358"/>
              <a:gd name="connsiteY16" fmla="*/ 547631 h 2095052"/>
              <a:gd name="connsiteX17" fmla="*/ 2251881 w 2388358"/>
              <a:gd name="connsiteY17" fmla="*/ 615869 h 2095052"/>
              <a:gd name="connsiteX18" fmla="*/ 2374710 w 2388358"/>
              <a:gd name="connsiteY18" fmla="*/ 834233 h 2095052"/>
              <a:gd name="connsiteX19" fmla="*/ 2388358 w 2388358"/>
              <a:gd name="connsiteY19" fmla="*/ 875177 h 2095052"/>
              <a:gd name="connsiteX20" fmla="*/ 2374710 w 2388358"/>
              <a:gd name="connsiteY20" fmla="*/ 1134484 h 2095052"/>
              <a:gd name="connsiteX21" fmla="*/ 2333767 w 2388358"/>
              <a:gd name="connsiteY21" fmla="*/ 1230019 h 2095052"/>
              <a:gd name="connsiteX22" fmla="*/ 2320119 w 2388358"/>
              <a:gd name="connsiteY22" fmla="*/ 1270962 h 2095052"/>
              <a:gd name="connsiteX23" fmla="*/ 2210937 w 2388358"/>
              <a:gd name="connsiteY23" fmla="*/ 1421087 h 2095052"/>
              <a:gd name="connsiteX24" fmla="*/ 2129051 w 2388358"/>
              <a:gd name="connsiteY24" fmla="*/ 1489326 h 2095052"/>
              <a:gd name="connsiteX25" fmla="*/ 1965278 w 2388358"/>
              <a:gd name="connsiteY25" fmla="*/ 1625804 h 2095052"/>
              <a:gd name="connsiteX26" fmla="*/ 1937982 w 2388358"/>
              <a:gd name="connsiteY26" fmla="*/ 1666747 h 2095052"/>
              <a:gd name="connsiteX27" fmla="*/ 1842448 w 2388358"/>
              <a:gd name="connsiteY27" fmla="*/ 1694042 h 2095052"/>
              <a:gd name="connsiteX28" fmla="*/ 1651379 w 2388358"/>
              <a:gd name="connsiteY28" fmla="*/ 1789577 h 2095052"/>
              <a:gd name="connsiteX29" fmla="*/ 1528549 w 2388358"/>
              <a:gd name="connsiteY29" fmla="*/ 1830520 h 2095052"/>
              <a:gd name="connsiteX30" fmla="*/ 1323833 w 2388358"/>
              <a:gd name="connsiteY30" fmla="*/ 1966998 h 2095052"/>
              <a:gd name="connsiteX31" fmla="*/ 1173707 w 2388358"/>
              <a:gd name="connsiteY31" fmla="*/ 2021589 h 2095052"/>
              <a:gd name="connsiteX32" fmla="*/ 982639 w 2388358"/>
              <a:gd name="connsiteY32" fmla="*/ 2089828 h 2095052"/>
              <a:gd name="connsiteX33" fmla="*/ 818866 w 2388358"/>
              <a:gd name="connsiteY33" fmla="*/ 2076180 h 2095052"/>
              <a:gd name="connsiteX34" fmla="*/ 750627 w 2388358"/>
              <a:gd name="connsiteY34" fmla="*/ 2048884 h 2095052"/>
              <a:gd name="connsiteX35" fmla="*/ 709684 w 2388358"/>
              <a:gd name="connsiteY35" fmla="*/ 2035236 h 2095052"/>
              <a:gd name="connsiteX36" fmla="*/ 668740 w 2388358"/>
              <a:gd name="connsiteY36" fmla="*/ 2007941 h 2095052"/>
              <a:gd name="connsiteX37" fmla="*/ 600502 w 2388358"/>
              <a:gd name="connsiteY37" fmla="*/ 1980645 h 2095052"/>
              <a:gd name="connsiteX38" fmla="*/ 518615 w 2388358"/>
              <a:gd name="connsiteY38" fmla="*/ 1939702 h 2095052"/>
              <a:gd name="connsiteX39" fmla="*/ 450376 w 2388358"/>
              <a:gd name="connsiteY39" fmla="*/ 1926054 h 2095052"/>
              <a:gd name="connsiteX40" fmla="*/ 395785 w 2388358"/>
              <a:gd name="connsiteY40" fmla="*/ 1912407 h 2095052"/>
              <a:gd name="connsiteX41" fmla="*/ 300251 w 2388358"/>
              <a:gd name="connsiteY41" fmla="*/ 1830520 h 2095052"/>
              <a:gd name="connsiteX42" fmla="*/ 218364 w 2388358"/>
              <a:gd name="connsiteY42" fmla="*/ 1734986 h 2095052"/>
              <a:gd name="connsiteX43" fmla="*/ 177421 w 2388358"/>
              <a:gd name="connsiteY43" fmla="*/ 1680395 h 2095052"/>
              <a:gd name="connsiteX44" fmla="*/ 122830 w 2388358"/>
              <a:gd name="connsiteY44" fmla="*/ 1625804 h 2095052"/>
              <a:gd name="connsiteX45" fmla="*/ 68239 w 2388358"/>
              <a:gd name="connsiteY45" fmla="*/ 1530269 h 2095052"/>
              <a:gd name="connsiteX46" fmla="*/ 54591 w 2388358"/>
              <a:gd name="connsiteY46" fmla="*/ 1489326 h 2095052"/>
              <a:gd name="connsiteX47" fmla="*/ 13648 w 2388358"/>
              <a:gd name="connsiteY47" fmla="*/ 1407439 h 2095052"/>
              <a:gd name="connsiteX48" fmla="*/ 0 w 2388358"/>
              <a:gd name="connsiteY48" fmla="*/ 929768 h 2095052"/>
              <a:gd name="connsiteX49" fmla="*/ 13648 w 2388358"/>
              <a:gd name="connsiteY49" fmla="*/ 670460 h 2095052"/>
              <a:gd name="connsiteX50" fmla="*/ 54591 w 2388358"/>
              <a:gd name="connsiteY50" fmla="*/ 588574 h 2095052"/>
              <a:gd name="connsiteX51" fmla="*/ 95534 w 2388358"/>
              <a:gd name="connsiteY51" fmla="*/ 574926 h 2095052"/>
              <a:gd name="connsiteX52" fmla="*/ 136478 w 2388358"/>
              <a:gd name="connsiteY52" fmla="*/ 547631 h 2095052"/>
              <a:gd name="connsiteX53" fmla="*/ 191069 w 2388358"/>
              <a:gd name="connsiteY53" fmla="*/ 520335 h 2095052"/>
              <a:gd name="connsiteX54" fmla="*/ 272955 w 2388358"/>
              <a:gd name="connsiteY54" fmla="*/ 479392 h 2095052"/>
              <a:gd name="connsiteX55" fmla="*/ 327546 w 2388358"/>
              <a:gd name="connsiteY55" fmla="*/ 452096 h 209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388358" h="2095052">
                <a:moveTo>
                  <a:pt x="327546" y="452096"/>
                </a:moveTo>
                <a:lnTo>
                  <a:pt x="327546" y="452096"/>
                </a:lnTo>
                <a:cubicBezTo>
                  <a:pt x="427630" y="356562"/>
                  <a:pt x="526532" y="259774"/>
                  <a:pt x="627797" y="165493"/>
                </a:cubicBezTo>
                <a:cubicBezTo>
                  <a:pt x="658494" y="136913"/>
                  <a:pt x="692156" y="111665"/>
                  <a:pt x="723331" y="83607"/>
                </a:cubicBezTo>
                <a:cubicBezTo>
                  <a:pt x="737677" y="70695"/>
                  <a:pt x="747403" y="52036"/>
                  <a:pt x="764275" y="42663"/>
                </a:cubicBezTo>
                <a:cubicBezTo>
                  <a:pt x="789426" y="28690"/>
                  <a:pt x="818866" y="24466"/>
                  <a:pt x="846161" y="15368"/>
                </a:cubicBezTo>
                <a:cubicBezTo>
                  <a:pt x="1141863" y="19917"/>
                  <a:pt x="1438956" y="0"/>
                  <a:pt x="1733266" y="29016"/>
                </a:cubicBezTo>
                <a:cubicBezTo>
                  <a:pt x="1771681" y="32803"/>
                  <a:pt x="1786460" y="85079"/>
                  <a:pt x="1815152" y="110902"/>
                </a:cubicBezTo>
                <a:cubicBezTo>
                  <a:pt x="1832059" y="126118"/>
                  <a:pt x="1851109" y="138801"/>
                  <a:pt x="1869743" y="151845"/>
                </a:cubicBezTo>
                <a:cubicBezTo>
                  <a:pt x="1896618" y="170657"/>
                  <a:pt x="1928433" y="183239"/>
                  <a:pt x="1951630" y="206436"/>
                </a:cubicBezTo>
                <a:lnTo>
                  <a:pt x="2019869" y="274675"/>
                </a:lnTo>
                <a:cubicBezTo>
                  <a:pt x="2028967" y="292872"/>
                  <a:pt x="2040021" y="310217"/>
                  <a:pt x="2047164" y="329266"/>
                </a:cubicBezTo>
                <a:cubicBezTo>
                  <a:pt x="2053750" y="346829"/>
                  <a:pt x="2053423" y="366617"/>
                  <a:pt x="2060812" y="383857"/>
                </a:cubicBezTo>
                <a:cubicBezTo>
                  <a:pt x="2067273" y="398933"/>
                  <a:pt x="2080772" y="410130"/>
                  <a:pt x="2088107" y="424801"/>
                </a:cubicBezTo>
                <a:cubicBezTo>
                  <a:pt x="2094541" y="437668"/>
                  <a:pt x="2093775" y="453774"/>
                  <a:pt x="2101755" y="465744"/>
                </a:cubicBezTo>
                <a:cubicBezTo>
                  <a:pt x="2112461" y="481803"/>
                  <a:pt x="2130343" y="491860"/>
                  <a:pt x="2142699" y="506687"/>
                </a:cubicBezTo>
                <a:cubicBezTo>
                  <a:pt x="2153200" y="519288"/>
                  <a:pt x="2158396" y="536032"/>
                  <a:pt x="2169994" y="547631"/>
                </a:cubicBezTo>
                <a:cubicBezTo>
                  <a:pt x="2296364" y="674003"/>
                  <a:pt x="2117713" y="459341"/>
                  <a:pt x="2251881" y="615869"/>
                </a:cubicBezTo>
                <a:cubicBezTo>
                  <a:pt x="2303679" y="676300"/>
                  <a:pt x="2351787" y="765464"/>
                  <a:pt x="2374710" y="834233"/>
                </a:cubicBezTo>
                <a:lnTo>
                  <a:pt x="2388358" y="875177"/>
                </a:lnTo>
                <a:cubicBezTo>
                  <a:pt x="2383809" y="961613"/>
                  <a:pt x="2382546" y="1048284"/>
                  <a:pt x="2374710" y="1134484"/>
                </a:cubicBezTo>
                <a:cubicBezTo>
                  <a:pt x="2372248" y="1161572"/>
                  <a:pt x="2342582" y="1209452"/>
                  <a:pt x="2333767" y="1230019"/>
                </a:cubicBezTo>
                <a:cubicBezTo>
                  <a:pt x="2328100" y="1243242"/>
                  <a:pt x="2327008" y="1258333"/>
                  <a:pt x="2320119" y="1270962"/>
                </a:cubicBezTo>
                <a:cubicBezTo>
                  <a:pt x="2279682" y="1345096"/>
                  <a:pt x="2265125" y="1372920"/>
                  <a:pt x="2210937" y="1421087"/>
                </a:cubicBezTo>
                <a:cubicBezTo>
                  <a:pt x="2184381" y="1444692"/>
                  <a:pt x="2155243" y="1465317"/>
                  <a:pt x="2129051" y="1489326"/>
                </a:cubicBezTo>
                <a:cubicBezTo>
                  <a:pt x="1988942" y="1617760"/>
                  <a:pt x="2109049" y="1529956"/>
                  <a:pt x="1965278" y="1625804"/>
                </a:cubicBezTo>
                <a:cubicBezTo>
                  <a:pt x="1956179" y="1639452"/>
                  <a:pt x="1950790" y="1656500"/>
                  <a:pt x="1937982" y="1666747"/>
                </a:cubicBezTo>
                <a:cubicBezTo>
                  <a:pt x="1929080" y="1673868"/>
                  <a:pt x="1846018" y="1693150"/>
                  <a:pt x="1842448" y="1694042"/>
                </a:cubicBezTo>
                <a:cubicBezTo>
                  <a:pt x="1778758" y="1725887"/>
                  <a:pt x="1716681" y="1761185"/>
                  <a:pt x="1651379" y="1789577"/>
                </a:cubicBezTo>
                <a:cubicBezTo>
                  <a:pt x="1611800" y="1806785"/>
                  <a:pt x="1566497" y="1809965"/>
                  <a:pt x="1528549" y="1830520"/>
                </a:cubicBezTo>
                <a:cubicBezTo>
                  <a:pt x="1456436" y="1869581"/>
                  <a:pt x="1396043" y="1928116"/>
                  <a:pt x="1323833" y="1966998"/>
                </a:cubicBezTo>
                <a:cubicBezTo>
                  <a:pt x="1276950" y="1992243"/>
                  <a:pt x="1222944" y="2001315"/>
                  <a:pt x="1173707" y="2021589"/>
                </a:cubicBezTo>
                <a:cubicBezTo>
                  <a:pt x="995297" y="2095052"/>
                  <a:pt x="1198835" y="2035778"/>
                  <a:pt x="982639" y="2089828"/>
                </a:cubicBezTo>
                <a:cubicBezTo>
                  <a:pt x="928048" y="2085279"/>
                  <a:pt x="872813" y="2085700"/>
                  <a:pt x="818866" y="2076180"/>
                </a:cubicBezTo>
                <a:cubicBezTo>
                  <a:pt x="794740" y="2071922"/>
                  <a:pt x="773566" y="2057486"/>
                  <a:pt x="750627" y="2048884"/>
                </a:cubicBezTo>
                <a:cubicBezTo>
                  <a:pt x="737157" y="2043833"/>
                  <a:pt x="722551" y="2041670"/>
                  <a:pt x="709684" y="2035236"/>
                </a:cubicBezTo>
                <a:cubicBezTo>
                  <a:pt x="695013" y="2027901"/>
                  <a:pt x="683411" y="2015276"/>
                  <a:pt x="668740" y="2007941"/>
                </a:cubicBezTo>
                <a:cubicBezTo>
                  <a:pt x="646828" y="1996985"/>
                  <a:pt x="622804" y="1990783"/>
                  <a:pt x="600502" y="1980645"/>
                </a:cubicBezTo>
                <a:cubicBezTo>
                  <a:pt x="572720" y="1968017"/>
                  <a:pt x="547295" y="1950131"/>
                  <a:pt x="518615" y="1939702"/>
                </a:cubicBezTo>
                <a:cubicBezTo>
                  <a:pt x="496815" y="1931775"/>
                  <a:pt x="473020" y="1931086"/>
                  <a:pt x="450376" y="1926054"/>
                </a:cubicBezTo>
                <a:cubicBezTo>
                  <a:pt x="432066" y="1921985"/>
                  <a:pt x="413982" y="1916956"/>
                  <a:pt x="395785" y="1912407"/>
                </a:cubicBezTo>
                <a:cubicBezTo>
                  <a:pt x="346433" y="1875392"/>
                  <a:pt x="339731" y="1874387"/>
                  <a:pt x="300251" y="1830520"/>
                </a:cubicBezTo>
                <a:cubicBezTo>
                  <a:pt x="272193" y="1799345"/>
                  <a:pt x="244923" y="1767447"/>
                  <a:pt x="218364" y="1734986"/>
                </a:cubicBezTo>
                <a:cubicBezTo>
                  <a:pt x="203960" y="1717381"/>
                  <a:pt x="192399" y="1697513"/>
                  <a:pt x="177421" y="1680395"/>
                </a:cubicBezTo>
                <a:cubicBezTo>
                  <a:pt x="160475" y="1661028"/>
                  <a:pt x="139578" y="1645343"/>
                  <a:pt x="122830" y="1625804"/>
                </a:cubicBezTo>
                <a:cubicBezTo>
                  <a:pt x="103248" y="1602959"/>
                  <a:pt x="79304" y="1556087"/>
                  <a:pt x="68239" y="1530269"/>
                </a:cubicBezTo>
                <a:cubicBezTo>
                  <a:pt x="62572" y="1517046"/>
                  <a:pt x="61025" y="1502193"/>
                  <a:pt x="54591" y="1489326"/>
                </a:cubicBezTo>
                <a:cubicBezTo>
                  <a:pt x="1679" y="1383502"/>
                  <a:pt x="47952" y="1510351"/>
                  <a:pt x="13648" y="1407439"/>
                </a:cubicBezTo>
                <a:cubicBezTo>
                  <a:pt x="9099" y="1248215"/>
                  <a:pt x="0" y="1089057"/>
                  <a:pt x="0" y="929768"/>
                </a:cubicBezTo>
                <a:cubicBezTo>
                  <a:pt x="0" y="843212"/>
                  <a:pt x="5811" y="756660"/>
                  <a:pt x="13648" y="670460"/>
                </a:cubicBezTo>
                <a:cubicBezTo>
                  <a:pt x="15587" y="649130"/>
                  <a:pt x="38580" y="601383"/>
                  <a:pt x="54591" y="588574"/>
                </a:cubicBezTo>
                <a:cubicBezTo>
                  <a:pt x="65824" y="579587"/>
                  <a:pt x="82667" y="581360"/>
                  <a:pt x="95534" y="574926"/>
                </a:cubicBezTo>
                <a:cubicBezTo>
                  <a:pt x="110205" y="567591"/>
                  <a:pt x="122236" y="555769"/>
                  <a:pt x="136478" y="547631"/>
                </a:cubicBezTo>
                <a:cubicBezTo>
                  <a:pt x="154142" y="537537"/>
                  <a:pt x="173405" y="530429"/>
                  <a:pt x="191069" y="520335"/>
                </a:cubicBezTo>
                <a:cubicBezTo>
                  <a:pt x="265145" y="478005"/>
                  <a:pt x="197890" y="504413"/>
                  <a:pt x="272955" y="479392"/>
                </a:cubicBezTo>
                <a:cubicBezTo>
                  <a:pt x="317684" y="449573"/>
                  <a:pt x="318448" y="456645"/>
                  <a:pt x="327546" y="452096"/>
                </a:cubicBezTo>
                <a:close/>
              </a:path>
            </a:pathLst>
          </a:custGeom>
          <a:ln>
            <a:noFill/>
          </a:ln>
          <a:scene3d>
            <a:camera prst="orthographicFront">
              <a:rot lat="8100000" lon="0" rev="0"/>
            </a:camera>
            <a:lightRig rig="twoPt" dir="t"/>
          </a:scene3d>
          <a:sp3d>
            <a:bevelT w="1905000" h="2540000"/>
            <a:bevelB w="2260600" h="203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084168" y="5013176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>
                <a:solidFill>
                  <a:srgbClr val="FF0000"/>
                </a:solidFill>
              </a:rPr>
              <a:t>Distribuição 3D de propriedade física</a:t>
            </a:r>
            <a:r>
              <a:rPr lang="pt-BR" sz="2400" smtClean="0"/>
              <a:t> (densidade ou magnetização)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0" name="Grupo 39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1" name="Elipse 40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354537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17448000" lon="2292000" rev="19440000"/>
            </a:camera>
            <a:lightRig rig="threePt" dir="t"/>
          </a:scene3d>
        </p:spPr>
      </p:pic>
      <p:sp>
        <p:nvSpPr>
          <p:cNvPr id="16" name="CaixaDeTexto 15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5076056" y="5685055"/>
            <a:ext cx="404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>
                <a:solidFill>
                  <a:srgbClr val="FF0000"/>
                </a:solidFill>
              </a:rPr>
              <a:t>Distribuição 2D de propriedade física</a:t>
            </a:r>
            <a:r>
              <a:rPr lang="pt-BR" sz="2400" smtClean="0"/>
              <a:t> que produz o mesmo campo potencial </a:t>
            </a:r>
            <a:endParaRPr lang="pt-BR" sz="2400"/>
          </a:p>
        </p:txBody>
      </p:sp>
      <p:grpSp>
        <p:nvGrpSpPr>
          <p:cNvPr id="39" name="Grupo 38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5966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o 120"/>
          <p:cNvGrpSpPr/>
          <p:nvPr/>
        </p:nvGrpSpPr>
        <p:grpSpPr>
          <a:xfrm>
            <a:off x="1475656" y="4077072"/>
            <a:ext cx="6149256" cy="1512168"/>
            <a:chOff x="1475656" y="4077072"/>
            <a:chExt cx="6149256" cy="1512168"/>
          </a:xfrm>
        </p:grpSpPr>
        <p:sp>
          <p:nvSpPr>
            <p:cNvPr id="19" name="Elipse 18"/>
            <p:cNvSpPr/>
            <p:nvPr/>
          </p:nvSpPr>
          <p:spPr>
            <a:xfrm>
              <a:off x="1475656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1628056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1792832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1979144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2131544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2296320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1835696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1988096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2152872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2339184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2491584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2656360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2267744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2420144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84920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2771232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2923632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3088408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2671216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2823616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2988392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174704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327104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491880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059832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212232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3377008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563320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715720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880496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3419872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3572272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3737048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3923360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4075760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4240536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3851920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4004320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4169096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4355408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/>
            <p:cNvSpPr/>
            <p:nvPr/>
          </p:nvSpPr>
          <p:spPr>
            <a:xfrm>
              <a:off x="4507808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/>
            <p:cNvSpPr/>
            <p:nvPr/>
          </p:nvSpPr>
          <p:spPr>
            <a:xfrm>
              <a:off x="4672584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/>
            <p:cNvSpPr/>
            <p:nvPr/>
          </p:nvSpPr>
          <p:spPr>
            <a:xfrm>
              <a:off x="4255392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/>
            <p:cNvSpPr/>
            <p:nvPr/>
          </p:nvSpPr>
          <p:spPr>
            <a:xfrm>
              <a:off x="4407792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572568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4758880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Elipse 70"/>
            <p:cNvSpPr/>
            <p:nvPr/>
          </p:nvSpPr>
          <p:spPr>
            <a:xfrm>
              <a:off x="4911280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/>
            <p:cNvSpPr/>
            <p:nvPr/>
          </p:nvSpPr>
          <p:spPr>
            <a:xfrm>
              <a:off x="5076056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/>
            <p:cNvSpPr/>
            <p:nvPr/>
          </p:nvSpPr>
          <p:spPr>
            <a:xfrm>
              <a:off x="4644008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Elipse 73"/>
            <p:cNvSpPr/>
            <p:nvPr/>
          </p:nvSpPr>
          <p:spPr>
            <a:xfrm>
              <a:off x="4796408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Elipse 74"/>
            <p:cNvSpPr/>
            <p:nvPr/>
          </p:nvSpPr>
          <p:spPr>
            <a:xfrm>
              <a:off x="4961184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Elipse 75"/>
            <p:cNvSpPr/>
            <p:nvPr/>
          </p:nvSpPr>
          <p:spPr>
            <a:xfrm>
              <a:off x="5147496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/>
            <p:cNvSpPr/>
            <p:nvPr/>
          </p:nvSpPr>
          <p:spPr>
            <a:xfrm>
              <a:off x="5299896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/>
            <p:cNvSpPr/>
            <p:nvPr/>
          </p:nvSpPr>
          <p:spPr>
            <a:xfrm>
              <a:off x="5464672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/>
            <p:cNvSpPr/>
            <p:nvPr/>
          </p:nvSpPr>
          <p:spPr>
            <a:xfrm>
              <a:off x="5004048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/>
            <p:cNvSpPr/>
            <p:nvPr/>
          </p:nvSpPr>
          <p:spPr>
            <a:xfrm>
              <a:off x="5156448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/>
            <p:cNvSpPr/>
            <p:nvPr/>
          </p:nvSpPr>
          <p:spPr>
            <a:xfrm>
              <a:off x="5321224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/>
            <p:cNvSpPr/>
            <p:nvPr/>
          </p:nvSpPr>
          <p:spPr>
            <a:xfrm>
              <a:off x="5507536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/>
            <p:cNvSpPr/>
            <p:nvPr/>
          </p:nvSpPr>
          <p:spPr>
            <a:xfrm>
              <a:off x="5659936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/>
            <p:cNvSpPr/>
            <p:nvPr/>
          </p:nvSpPr>
          <p:spPr>
            <a:xfrm>
              <a:off x="5824712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Elipse 84"/>
            <p:cNvSpPr/>
            <p:nvPr/>
          </p:nvSpPr>
          <p:spPr>
            <a:xfrm>
              <a:off x="5436096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Elipse 85"/>
            <p:cNvSpPr/>
            <p:nvPr/>
          </p:nvSpPr>
          <p:spPr>
            <a:xfrm>
              <a:off x="5588496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Elipse 86"/>
            <p:cNvSpPr/>
            <p:nvPr/>
          </p:nvSpPr>
          <p:spPr>
            <a:xfrm>
              <a:off x="5753272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Elipse 87"/>
            <p:cNvSpPr/>
            <p:nvPr/>
          </p:nvSpPr>
          <p:spPr>
            <a:xfrm>
              <a:off x="5939584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Elipse 88"/>
            <p:cNvSpPr/>
            <p:nvPr/>
          </p:nvSpPr>
          <p:spPr>
            <a:xfrm>
              <a:off x="6091984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Elipse 89"/>
            <p:cNvSpPr/>
            <p:nvPr/>
          </p:nvSpPr>
          <p:spPr>
            <a:xfrm>
              <a:off x="6256760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Elipse 90"/>
            <p:cNvSpPr/>
            <p:nvPr/>
          </p:nvSpPr>
          <p:spPr>
            <a:xfrm>
              <a:off x="5839568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Elipse 91"/>
            <p:cNvSpPr/>
            <p:nvPr/>
          </p:nvSpPr>
          <p:spPr>
            <a:xfrm>
              <a:off x="5991968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Elipse 92"/>
            <p:cNvSpPr/>
            <p:nvPr/>
          </p:nvSpPr>
          <p:spPr>
            <a:xfrm>
              <a:off x="6156744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Elipse 93"/>
            <p:cNvSpPr/>
            <p:nvPr/>
          </p:nvSpPr>
          <p:spPr>
            <a:xfrm>
              <a:off x="6343056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Elipse 94"/>
            <p:cNvSpPr/>
            <p:nvPr/>
          </p:nvSpPr>
          <p:spPr>
            <a:xfrm>
              <a:off x="6495456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Elipse 95"/>
            <p:cNvSpPr/>
            <p:nvPr/>
          </p:nvSpPr>
          <p:spPr>
            <a:xfrm>
              <a:off x="6660232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/>
            <p:cNvSpPr/>
            <p:nvPr/>
          </p:nvSpPr>
          <p:spPr>
            <a:xfrm>
              <a:off x="6228184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Elipse 97"/>
            <p:cNvSpPr/>
            <p:nvPr/>
          </p:nvSpPr>
          <p:spPr>
            <a:xfrm>
              <a:off x="6380584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Elipse 98"/>
            <p:cNvSpPr/>
            <p:nvPr/>
          </p:nvSpPr>
          <p:spPr>
            <a:xfrm>
              <a:off x="6545360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Elipse 99"/>
            <p:cNvSpPr/>
            <p:nvPr/>
          </p:nvSpPr>
          <p:spPr>
            <a:xfrm>
              <a:off x="6731672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6884072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Elipse 101"/>
            <p:cNvSpPr/>
            <p:nvPr/>
          </p:nvSpPr>
          <p:spPr>
            <a:xfrm>
              <a:off x="7048848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Elipse 102"/>
            <p:cNvSpPr/>
            <p:nvPr/>
          </p:nvSpPr>
          <p:spPr>
            <a:xfrm>
              <a:off x="6588224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Elipse 103"/>
            <p:cNvSpPr/>
            <p:nvPr/>
          </p:nvSpPr>
          <p:spPr>
            <a:xfrm>
              <a:off x="6740624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Elipse 104"/>
            <p:cNvSpPr/>
            <p:nvPr/>
          </p:nvSpPr>
          <p:spPr>
            <a:xfrm>
              <a:off x="6905400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Elipse 105"/>
            <p:cNvSpPr/>
            <p:nvPr/>
          </p:nvSpPr>
          <p:spPr>
            <a:xfrm>
              <a:off x="7091712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7244112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7408888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3D de propriedade física</a:t>
            </a:r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4355976" y="5685055"/>
            <a:ext cx="478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Conjunto de M fontes equivalentes (pontos de massa, dipolos magnéticos, prismas, esferas, etc.)</a:t>
            </a:r>
            <a:endParaRPr lang="pt-BR" sz="2400"/>
          </a:p>
        </p:txBody>
      </p:sp>
      <p:grpSp>
        <p:nvGrpSpPr>
          <p:cNvPr id="109" name="Grupo 108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10" name="Elipse 109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Elipse 112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Elipse 113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Elipse 114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Elipse 115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Elipse 116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Elipse 117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Elipse 118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Elipse 119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Elipse 121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Elipse 122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Elipse 123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Elipse 126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Elipse 128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Elipse 129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5706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ixaDeTexto 108"/>
          <p:cNvSpPr txBox="1"/>
          <p:nvPr/>
        </p:nvSpPr>
        <p:spPr>
          <a:xfrm>
            <a:off x="323528" y="2132856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Dado um conjunto de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N observações</a:t>
            </a:r>
            <a:r>
              <a:rPr lang="pt-BR" sz="2800" smtClean="0"/>
              <a:t>, estimar a propriedade física das </a:t>
            </a:r>
            <a:r>
              <a:rPr lang="pt-BR" sz="2800" smtClean="0">
                <a:solidFill>
                  <a:srgbClr val="FF0000"/>
                </a:solidFill>
              </a:rPr>
              <a:t>M fontes equivalentes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31" name="Forma livre 30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1" name="Elipse 10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de seta reta 34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0153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Essa técnica serve para determinar a posição de fontes magnéticas </a:t>
            </a:r>
            <a:r>
              <a:rPr lang="pt-BR" sz="3200" dirty="0" smtClean="0">
                <a:solidFill>
                  <a:srgbClr val="FF0000"/>
                </a:solidFill>
              </a:rPr>
              <a:t>simples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ixaDeTexto 108"/>
          <p:cNvSpPr txBox="1"/>
          <p:nvPr/>
        </p:nvSpPr>
        <p:spPr>
          <a:xfrm>
            <a:off x="323528" y="2132856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Dado um conjunto de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N observações</a:t>
            </a:r>
            <a:r>
              <a:rPr lang="pt-BR" sz="2800" smtClean="0"/>
              <a:t>, estimar a propriedade física das </a:t>
            </a:r>
            <a:r>
              <a:rPr lang="pt-BR" sz="2800" smtClean="0">
                <a:solidFill>
                  <a:srgbClr val="FF0000"/>
                </a:solidFill>
              </a:rPr>
              <a:t>M fontes equivalentes</a:t>
            </a:r>
            <a:endParaRPr lang="pt-BR" sz="2800">
              <a:solidFill>
                <a:srgbClr val="FF0000"/>
              </a:solidFill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107504" y="5373216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Resolver um sistema linear com </a:t>
            </a:r>
            <a:r>
              <a:rPr lang="pt-BR" sz="2800" smtClean="0">
                <a:solidFill>
                  <a:srgbClr val="FF0000"/>
                </a:solidFill>
              </a:rPr>
              <a:t>N equações</a:t>
            </a:r>
            <a:r>
              <a:rPr lang="pt-BR" sz="2800" smtClean="0"/>
              <a:t> e 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M incógnitas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2" name="Elipse 11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3" name="Conector de seta reta 32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8138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ixaDeTexto 109"/>
          <p:cNvSpPr txBox="1"/>
          <p:nvPr/>
        </p:nvSpPr>
        <p:spPr>
          <a:xfrm>
            <a:off x="107504" y="5373216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Resolver um sistema linear com </a:t>
            </a:r>
            <a:r>
              <a:rPr lang="pt-BR" sz="2800" smtClean="0">
                <a:solidFill>
                  <a:srgbClr val="FF0000"/>
                </a:solidFill>
              </a:rPr>
              <a:t>N equações</a:t>
            </a:r>
            <a:r>
              <a:rPr lang="pt-BR" sz="2800" smtClean="0"/>
              <a:t> e 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M incógnitas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8818" y="2406367"/>
            <a:ext cx="3672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 </a:t>
            </a:r>
            <a:r>
              <a:rPr lang="pt-BR" sz="2800" dirty="0" smtClean="0"/>
              <a:t>grande implica em </a:t>
            </a:r>
            <a:r>
              <a:rPr lang="pt-BR" sz="2800" dirty="0" smtClean="0">
                <a:solidFill>
                  <a:srgbClr val="FF0000"/>
                </a:solidFill>
              </a:rPr>
              <a:t>M</a:t>
            </a:r>
            <a:r>
              <a:rPr lang="pt-BR" sz="2800" dirty="0" smtClean="0"/>
              <a:t> grande e a solução do sistema pode se tornar proibitiva em termos computacionais</a:t>
            </a:r>
            <a:endParaRPr lang="pt-BR" sz="2800" dirty="0"/>
          </a:p>
        </p:txBody>
      </p:sp>
      <p:sp>
        <p:nvSpPr>
          <p:cNvPr id="11" name="Forma livre 10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3" name="Elipse 12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Conector de seta reta 33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5821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0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Derivadas “exatas”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41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6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0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304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6" cy="34924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1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54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3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61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388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02168" y="122170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É possível usar a Camada Equivalente (CE) para tentar remover o ruído dos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8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3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CE + 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045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Estas fontes simples ou ideais satisfazem a </a:t>
            </a:r>
            <a:r>
              <a:rPr lang="pt-BR" sz="3200" dirty="0" smtClean="0">
                <a:solidFill>
                  <a:srgbClr val="FF0000"/>
                </a:solidFill>
              </a:rPr>
              <a:t>Equação Homogênea de Euler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87624" y="1599183"/>
            <a:ext cx="6772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Além de possibilitar a atenuação do ruído, a CE é útil para: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Interpolar os dados, o que possibilita calcular os dados em uma grade regular sobre um plano antes de utilizar a FFT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Calcular a derivada dos dados irregularmente espaçados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39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888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1556792"/>
            <a:ext cx="9036496" cy="4792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008" y="2492894"/>
            <a:ext cx="9036496" cy="36004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 smtClean="0"/>
              <a:t>gerar </a:t>
            </a:r>
            <a:r>
              <a:rPr lang="pt-BR" dirty="0" smtClean="0"/>
              <a:t>resultados 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288957"/>
            <a:ext cx="9036496" cy="27050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498432"/>
            <a:ext cx="9036496" cy="9480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1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4437112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578074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149" y="1484784"/>
            <a:ext cx="9036496" cy="2975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79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088511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Nenhum resultado obtido de maneira completamente automática é confiável do ponto de vista científico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780309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apresentação e os códigos feitos para gerar os resultados mostrados aqui serão disponibilizados em breve (vandscoelho@gmail.com)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6" y="2297885"/>
            <a:ext cx="6768000" cy="16351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11064" y="1793829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fatiando.org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32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28775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4499992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 vertical</a:t>
            </a:r>
            <a:endParaRPr lang="pt-BR" sz="2000" dirty="0"/>
          </a:p>
        </p:txBody>
      </p:sp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Thompson, D.: EULDPH: A new technique for making </a:t>
            </a:r>
            <a:r>
              <a:rPr lang="en-US" sz="1600" dirty="0" smtClean="0"/>
              <a:t>computer assisted depth estimates </a:t>
            </a:r>
            <a:r>
              <a:rPr lang="en-US" sz="1600" dirty="0"/>
              <a:t>from magnetic data, Geophysics, 47</a:t>
            </a:r>
            <a:r>
              <a:rPr lang="en-US" sz="1600" dirty="0" smtClean="0"/>
              <a:t>, </a:t>
            </a:r>
            <a:r>
              <a:rPr lang="pt-BR" sz="1600" dirty="0" smtClean="0"/>
              <a:t>980 </a:t>
            </a:r>
            <a:r>
              <a:rPr lang="pt-BR" sz="1600" dirty="0"/>
              <a:t>31–37, doi:10.1190/1.1441278, </a:t>
            </a:r>
            <a:r>
              <a:rPr lang="pt-BR" sz="1600" dirty="0" smtClean="0"/>
              <a:t>1982</a:t>
            </a:r>
          </a:p>
          <a:p>
            <a:pPr algn="just"/>
            <a:r>
              <a:rPr lang="pt-BR" sz="1600" dirty="0" err="1"/>
              <a:t>Reid</a:t>
            </a:r>
            <a:r>
              <a:rPr lang="pt-BR" sz="1600" dirty="0"/>
              <a:t>, A., </a:t>
            </a:r>
            <a:r>
              <a:rPr lang="pt-BR" sz="1600" dirty="0" err="1"/>
              <a:t>Allsop</a:t>
            </a:r>
            <a:r>
              <a:rPr lang="pt-BR" sz="1600" dirty="0"/>
              <a:t>, J., </a:t>
            </a:r>
            <a:r>
              <a:rPr lang="pt-BR" sz="1600" dirty="0" err="1"/>
              <a:t>Granser</a:t>
            </a:r>
            <a:r>
              <a:rPr lang="pt-BR" sz="1600" dirty="0"/>
              <a:t>, H., </a:t>
            </a:r>
            <a:r>
              <a:rPr lang="pt-BR" sz="1600" dirty="0" err="1"/>
              <a:t>Millett</a:t>
            </a:r>
            <a:r>
              <a:rPr lang="pt-BR" sz="1600" dirty="0"/>
              <a:t>, A.,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Somerton</a:t>
            </a:r>
            <a:r>
              <a:rPr lang="pt-BR" sz="1600" dirty="0"/>
              <a:t>, I.: </a:t>
            </a:r>
            <a:r>
              <a:rPr lang="pt-BR" sz="1600" dirty="0" err="1" smtClean="0"/>
              <a:t>Magnetic</a:t>
            </a:r>
            <a:r>
              <a:rPr lang="pt-BR" sz="1600" dirty="0" smtClean="0"/>
              <a:t> </a:t>
            </a:r>
            <a:r>
              <a:rPr lang="en-US" sz="1600" dirty="0" smtClean="0"/>
              <a:t>interpretation </a:t>
            </a:r>
            <a:r>
              <a:rPr lang="en-US" sz="1600" dirty="0"/>
              <a:t>in three </a:t>
            </a:r>
            <a:r>
              <a:rPr lang="en-US" sz="1600" dirty="0" smtClean="0"/>
              <a:t>dimensions using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/>
              <a:t>, 55, 80–91, doi:10.1190/1.1442774, </a:t>
            </a:r>
            <a:r>
              <a:rPr lang="pt-BR" sz="1600" dirty="0" smtClean="0"/>
              <a:t>1990</a:t>
            </a:r>
          </a:p>
          <a:p>
            <a:pPr algn="just"/>
            <a:r>
              <a:rPr lang="pt-BR" sz="1600" dirty="0" err="1" smtClean="0"/>
              <a:t>Fairhead</a:t>
            </a:r>
            <a:r>
              <a:rPr lang="pt-BR" sz="1600" dirty="0" smtClean="0"/>
              <a:t>, </a:t>
            </a:r>
            <a:r>
              <a:rPr lang="pt-BR" sz="1600" dirty="0"/>
              <a:t>J. D. 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Bennett, </a:t>
            </a:r>
            <a:r>
              <a:rPr lang="pt-BR" sz="1600" dirty="0"/>
              <a:t>K. J.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Gordon, </a:t>
            </a:r>
            <a:r>
              <a:rPr lang="pt-BR" sz="1600" dirty="0"/>
              <a:t>D. R. H.</a:t>
            </a:r>
            <a:r>
              <a:rPr lang="pt-BR" sz="1600" dirty="0" smtClean="0"/>
              <a:t>, </a:t>
            </a:r>
            <a:r>
              <a:rPr lang="pt-BR" sz="1600" dirty="0" err="1"/>
              <a:t>and</a:t>
            </a:r>
            <a:r>
              <a:rPr lang="pt-BR" sz="1600" dirty="0"/>
              <a:t> </a:t>
            </a:r>
            <a:r>
              <a:rPr lang="pt-BR" sz="1600" dirty="0" smtClean="0"/>
              <a:t>Huang, </a:t>
            </a:r>
            <a:r>
              <a:rPr lang="pt-BR" sz="1600" dirty="0"/>
              <a:t>D. </a:t>
            </a:r>
            <a:r>
              <a:rPr lang="pt-BR" sz="1600" dirty="0" smtClean="0"/>
              <a:t>: </a:t>
            </a:r>
            <a:r>
              <a:rPr lang="pt-BR" sz="1600" dirty="0"/>
              <a:t>Euler: </a:t>
            </a:r>
            <a:r>
              <a:rPr lang="pt-BR" sz="1600" dirty="0" err="1"/>
              <a:t>Beyond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“Black Box”. SEG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Program</a:t>
            </a:r>
            <a:r>
              <a:rPr lang="pt-BR" sz="1600" dirty="0"/>
              <a:t> </a:t>
            </a:r>
            <a:r>
              <a:rPr lang="pt-BR" sz="1600" dirty="0" err="1"/>
              <a:t>Expanded</a:t>
            </a:r>
            <a:r>
              <a:rPr lang="pt-BR" sz="1600" dirty="0"/>
              <a:t> Abstracts 1994</a:t>
            </a:r>
            <a:r>
              <a:rPr lang="pt-BR" sz="1600" dirty="0" smtClean="0"/>
              <a:t>: </a:t>
            </a:r>
            <a:r>
              <a:rPr lang="pt-BR" sz="1600" dirty="0" smtClean="0"/>
              <a:t>422-424, </a:t>
            </a:r>
            <a:r>
              <a:rPr lang="pt-BR" sz="1600" dirty="0" err="1" smtClean="0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10.1190/1.1932113, 1994</a:t>
            </a:r>
            <a:endParaRPr lang="pt-BR" sz="1600" dirty="0"/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Y.: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using differential </a:t>
            </a:r>
            <a:r>
              <a:rPr lang="en-US" sz="1600" dirty="0" smtClean="0"/>
              <a:t>similarity transformations </a:t>
            </a:r>
            <a:r>
              <a:rPr lang="en-US" sz="1600" dirty="0"/>
              <a:t>of gravity or magnetic anomalies, Geophysical </a:t>
            </a:r>
            <a:r>
              <a:rPr lang="en-US" sz="1600" dirty="0" smtClean="0"/>
              <a:t>Prospecting, 45</a:t>
            </a:r>
            <a:r>
              <a:rPr lang="en-US" sz="1600" dirty="0"/>
              <a:t>, </a:t>
            </a:r>
            <a:r>
              <a:rPr lang="en-US" sz="1600" dirty="0" smtClean="0"/>
              <a:t>207–246, </a:t>
            </a:r>
            <a:r>
              <a:rPr lang="pt-BR" sz="1600" dirty="0" err="1" smtClean="0"/>
              <a:t>doi</a:t>
            </a:r>
            <a:r>
              <a:rPr lang="pt-BR" sz="1600" dirty="0" smtClean="0"/>
              <a:t>:</a:t>
            </a:r>
            <a:r>
              <a:rPr lang="pt-BR" sz="1600" dirty="0"/>
              <a:t> </a:t>
            </a:r>
            <a:r>
              <a:rPr lang="pt-BR" sz="1600" dirty="0" smtClean="0"/>
              <a:t>10.1046/j.1365-2478.1997.00331.x, </a:t>
            </a:r>
            <a:r>
              <a:rPr lang="en-US" sz="1600" dirty="0" smtClean="0"/>
              <a:t>1997</a:t>
            </a:r>
          </a:p>
          <a:p>
            <a:pPr algn="just"/>
            <a:r>
              <a:rPr lang="pt-BR" sz="1600" dirty="0" smtClean="0"/>
              <a:t>Barbosa, V. C. F., Silva, J. B. C. </a:t>
            </a:r>
            <a:r>
              <a:rPr lang="pt-BR" sz="1600" dirty="0" smtClean="0"/>
              <a:t>e</a:t>
            </a:r>
            <a:r>
              <a:rPr lang="pt-BR" sz="1600" dirty="0" smtClean="0"/>
              <a:t> Medeiros, W E., </a:t>
            </a:r>
            <a:r>
              <a:rPr lang="en-US" sz="1600" dirty="0"/>
              <a:t>Stability analysis and improvement of structural index </a:t>
            </a:r>
            <a:r>
              <a:rPr lang="en-US" sz="1600" dirty="0" smtClean="0"/>
              <a:t>estimation in </a:t>
            </a:r>
            <a:r>
              <a:rPr lang="en-US" sz="1600" dirty="0"/>
              <a:t>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64(1), 48-60, </a:t>
            </a:r>
            <a:r>
              <a:rPr lang="en-US" sz="1600" dirty="0" err="1" smtClean="0"/>
              <a:t>doi</a:t>
            </a:r>
            <a:r>
              <a:rPr lang="en-US" sz="1600" dirty="0"/>
              <a:t>: </a:t>
            </a:r>
            <a:r>
              <a:rPr lang="en-US" sz="1600" dirty="0" smtClean="0"/>
              <a:t>10.1190/1.1444529,</a:t>
            </a:r>
            <a:r>
              <a:rPr lang="pt-BR" sz="1600" dirty="0" smtClean="0"/>
              <a:t> 1999</a:t>
            </a:r>
          </a:p>
          <a:p>
            <a:pPr algn="just"/>
            <a:r>
              <a:rPr lang="pt-BR" sz="1600" dirty="0" err="1" smtClean="0"/>
              <a:t>Mushayandebvu</a:t>
            </a:r>
            <a:r>
              <a:rPr lang="pt-BR" sz="1600" dirty="0" smtClean="0"/>
              <a:t> , M. F., </a:t>
            </a:r>
            <a:r>
              <a:rPr lang="pt-BR" sz="1600" dirty="0" smtClean="0"/>
              <a:t>van </a:t>
            </a:r>
            <a:r>
              <a:rPr lang="pt-BR" sz="1600" dirty="0" err="1" smtClean="0"/>
              <a:t>Driel</a:t>
            </a:r>
            <a:r>
              <a:rPr lang="pt-BR" sz="1600" dirty="0" smtClean="0"/>
              <a:t> , P.,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 B. e </a:t>
            </a:r>
            <a:r>
              <a:rPr lang="pt-BR" sz="1600" dirty="0" err="1" smtClean="0"/>
              <a:t>Fairhead</a:t>
            </a:r>
            <a:r>
              <a:rPr lang="pt-BR" sz="1600" dirty="0" smtClean="0"/>
              <a:t> , J. D., </a:t>
            </a:r>
            <a:r>
              <a:rPr lang="en-US" sz="1600" dirty="0"/>
              <a:t>Magnetic source parameters of </a:t>
            </a:r>
            <a:r>
              <a:rPr lang="en-US" sz="1600" dirty="0" smtClean="0"/>
              <a:t>two-dimensional structures </a:t>
            </a:r>
            <a:r>
              <a:rPr lang="en-US" sz="1600" dirty="0"/>
              <a:t>using extended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66(3), 814-823,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10.1190/1.1444971, </a:t>
            </a:r>
            <a:r>
              <a:rPr lang="pt-BR" sz="1600" dirty="0" smtClean="0"/>
              <a:t>2001</a:t>
            </a:r>
          </a:p>
          <a:p>
            <a:pPr algn="just"/>
            <a:r>
              <a:rPr lang="pt-BR" sz="1600" dirty="0" err="1" smtClean="0"/>
              <a:t>Nabighian</a:t>
            </a:r>
            <a:r>
              <a:rPr lang="pt-BR" sz="1600" dirty="0" smtClean="0"/>
              <a:t> , M. N. e Hansen, R. O., </a:t>
            </a:r>
            <a:r>
              <a:rPr lang="en-US" sz="1600" dirty="0"/>
              <a:t>Unification of Euler and Werner </a:t>
            </a:r>
            <a:r>
              <a:rPr lang="en-US" sz="1600" dirty="0" err="1"/>
              <a:t>deconvolution</a:t>
            </a:r>
            <a:r>
              <a:rPr lang="en-US" sz="1600" dirty="0"/>
              <a:t> in three </a:t>
            </a:r>
            <a:r>
              <a:rPr lang="en-US" sz="1600" dirty="0" smtClean="0"/>
              <a:t>dimensions via </a:t>
            </a:r>
            <a:r>
              <a:rPr lang="en-US" sz="1600" dirty="0"/>
              <a:t>the generalized Hilbert </a:t>
            </a:r>
            <a:r>
              <a:rPr lang="en-US" sz="1600" dirty="0" smtClean="0"/>
              <a:t>transform, Geophysics, 66(6), 1805-1810,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10.1190/1.1487122, </a:t>
            </a:r>
            <a:r>
              <a:rPr lang="pt-BR" sz="1600" dirty="0" smtClean="0"/>
              <a:t>2001</a:t>
            </a:r>
          </a:p>
          <a:p>
            <a:pPr algn="just"/>
            <a:r>
              <a:rPr lang="pt-BR" sz="1600" dirty="0"/>
              <a:t>Silva, J. B. C, Barbosa, V. C. F. e Medeiros, W. E., </a:t>
            </a:r>
            <a:r>
              <a:rPr lang="en-US" sz="1600" dirty="0"/>
              <a:t>Scattering, symmetry, and bias analysis of source-position estimates in Euler </a:t>
            </a:r>
            <a:r>
              <a:rPr lang="en-US" sz="1600" dirty="0" err="1"/>
              <a:t>deconvolution</a:t>
            </a:r>
            <a:r>
              <a:rPr lang="en-US" sz="1600" dirty="0"/>
              <a:t> and its practical implications</a:t>
            </a:r>
            <a:r>
              <a:rPr lang="pt-BR" sz="1600" dirty="0"/>
              <a:t>, </a:t>
            </a:r>
            <a:r>
              <a:rPr lang="pt-BR" sz="1600" dirty="0" err="1"/>
              <a:t>Geophysics</a:t>
            </a:r>
            <a:r>
              <a:rPr lang="pt-BR" sz="1600" dirty="0"/>
              <a:t>, 66(4), 1149-1156, </a:t>
            </a:r>
            <a:r>
              <a:rPr lang="pt-BR" sz="1600" dirty="0" err="1"/>
              <a:t>doi</a:t>
            </a:r>
            <a:r>
              <a:rPr lang="pt-BR" sz="1600" dirty="0"/>
              <a:t>: 10.1190/1.1487062, 2001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0421383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 err="1" smtClean="0"/>
              <a:t>Mikhailov</a:t>
            </a:r>
            <a:r>
              <a:rPr lang="pt-BR" sz="1600" dirty="0" smtClean="0"/>
              <a:t>, V., </a:t>
            </a:r>
            <a:r>
              <a:rPr lang="pt-BR" sz="1600" dirty="0" err="1" smtClean="0"/>
              <a:t>Galdeano</a:t>
            </a:r>
            <a:r>
              <a:rPr lang="pt-BR" sz="1600" dirty="0" smtClean="0"/>
              <a:t>, A., </a:t>
            </a:r>
            <a:r>
              <a:rPr lang="pt-BR" sz="1600" dirty="0" err="1" smtClean="0"/>
              <a:t>Diament</a:t>
            </a:r>
            <a:r>
              <a:rPr lang="pt-BR" sz="1600" dirty="0" smtClean="0"/>
              <a:t>, M., </a:t>
            </a:r>
            <a:r>
              <a:rPr lang="pt-BR" sz="1600" dirty="0" err="1" smtClean="0"/>
              <a:t>Gvishiani</a:t>
            </a:r>
            <a:r>
              <a:rPr lang="pt-BR" sz="1600" dirty="0" smtClean="0"/>
              <a:t>, A, </a:t>
            </a:r>
            <a:r>
              <a:rPr lang="pt-BR" sz="1600" dirty="0" err="1" smtClean="0"/>
              <a:t>Agayan</a:t>
            </a:r>
            <a:r>
              <a:rPr lang="pt-BR" sz="1600" dirty="0" smtClean="0"/>
              <a:t>, S., </a:t>
            </a:r>
            <a:r>
              <a:rPr lang="pt-BR" sz="1600" dirty="0" err="1" smtClean="0"/>
              <a:t>Bogoutdinov</a:t>
            </a:r>
            <a:r>
              <a:rPr lang="pt-BR" sz="1600" dirty="0" smtClean="0"/>
              <a:t>, S., </a:t>
            </a:r>
            <a:r>
              <a:rPr lang="pt-BR" sz="1600" dirty="0" err="1" smtClean="0"/>
              <a:t>Graeva</a:t>
            </a:r>
            <a:r>
              <a:rPr lang="pt-BR" sz="1600" dirty="0" smtClean="0"/>
              <a:t>, E. e </a:t>
            </a:r>
            <a:r>
              <a:rPr lang="pt-BR" sz="1600" dirty="0" err="1" smtClean="0"/>
              <a:t>Sailhac</a:t>
            </a:r>
            <a:r>
              <a:rPr lang="pt-BR" sz="1600" dirty="0" smtClean="0"/>
              <a:t>, P</a:t>
            </a:r>
            <a:r>
              <a:rPr lang="pt-BR" sz="1600" dirty="0"/>
              <a:t>.,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artificial </a:t>
            </a:r>
            <a:r>
              <a:rPr lang="pt-BR" sz="1600" dirty="0" err="1"/>
              <a:t>intelligence</a:t>
            </a:r>
            <a:r>
              <a:rPr lang="pt-BR" sz="1600" dirty="0"/>
              <a:t> for Euler </a:t>
            </a:r>
            <a:r>
              <a:rPr lang="pt-BR" sz="1600" dirty="0" err="1"/>
              <a:t>solutions</a:t>
            </a:r>
            <a:r>
              <a:rPr lang="pt-BR" sz="1600" dirty="0"/>
              <a:t> </a:t>
            </a:r>
            <a:r>
              <a:rPr lang="pt-BR" sz="1600" dirty="0" err="1" smtClean="0"/>
              <a:t>clustering</a:t>
            </a:r>
            <a:r>
              <a:rPr lang="pt-BR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 smtClean="0"/>
              <a:t>, 68(1), 168-180, </a:t>
            </a:r>
            <a:r>
              <a:rPr lang="pt-BR" sz="1600" dirty="0" err="1" smtClean="0"/>
              <a:t>doi</a:t>
            </a:r>
            <a:r>
              <a:rPr lang="pt-BR" sz="1600" dirty="0" smtClean="0"/>
              <a:t>: 10.1190/1.1543204, </a:t>
            </a:r>
            <a:r>
              <a:rPr lang="pt-BR" sz="1600" dirty="0"/>
              <a:t>2003</a:t>
            </a:r>
          </a:p>
          <a:p>
            <a:pPr algn="just"/>
            <a:r>
              <a:rPr lang="pt-BR" sz="1600" dirty="0" smtClean="0"/>
              <a:t>Salem, A. e </a:t>
            </a:r>
            <a:r>
              <a:rPr lang="pt-BR" sz="1600" dirty="0" err="1" smtClean="0"/>
              <a:t>Ravat</a:t>
            </a:r>
            <a:r>
              <a:rPr lang="pt-BR" sz="1600" dirty="0" smtClean="0"/>
              <a:t>, D., </a:t>
            </a:r>
            <a:r>
              <a:rPr lang="en-US" sz="1600" dirty="0"/>
              <a:t>A combined analytic signal and Euler method (AN-EUL</a:t>
            </a:r>
            <a:r>
              <a:rPr lang="en-US" sz="1600" dirty="0" smtClean="0"/>
              <a:t>) for </a:t>
            </a:r>
            <a:r>
              <a:rPr lang="en-US" sz="1600" dirty="0"/>
              <a:t>automatic interpretation of magnetic </a:t>
            </a:r>
            <a:r>
              <a:rPr lang="en-US" sz="1600" dirty="0" smtClean="0"/>
              <a:t>data, Geophysics, 68(6), 1952-1961,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10.1190/1.1635049, 2003</a:t>
            </a:r>
          </a:p>
          <a:p>
            <a:pPr algn="just"/>
            <a:r>
              <a:rPr lang="pt-BR" sz="1600" dirty="0" smtClean="0"/>
              <a:t>Silva, J. B. C. e Barbosa, V. C. F., </a:t>
            </a:r>
            <a:r>
              <a:rPr lang="en-US" sz="1600" dirty="0"/>
              <a:t>3D Euler </a:t>
            </a:r>
            <a:r>
              <a:rPr lang="en-US" sz="1600" dirty="0" err="1"/>
              <a:t>deconvolution</a:t>
            </a:r>
            <a:r>
              <a:rPr lang="en-US" sz="1600" dirty="0"/>
              <a:t>: Theoretical basis for </a:t>
            </a:r>
            <a:r>
              <a:rPr lang="en-US" sz="1600" dirty="0" smtClean="0"/>
              <a:t>automatically selecting </a:t>
            </a:r>
            <a:r>
              <a:rPr lang="en-US" sz="1600" dirty="0"/>
              <a:t>good </a:t>
            </a:r>
            <a:r>
              <a:rPr lang="en-US" sz="1600" dirty="0" smtClean="0"/>
              <a:t>solutions, Geophysics, 68(6), 1962-1968,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10.1190/1.1635050, 2003</a:t>
            </a:r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e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A., </a:t>
            </a:r>
            <a:r>
              <a:rPr lang="en-US" sz="1600" dirty="0"/>
              <a:t>Degrees of homogeneity of potential fields </a:t>
            </a:r>
            <a:r>
              <a:rPr lang="en-US" sz="1600" dirty="0" smtClean="0"/>
              <a:t>and structural </a:t>
            </a:r>
            <a:r>
              <a:rPr lang="en-US" sz="1600" dirty="0"/>
              <a:t>indices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72(1), L1-L12,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10.1190/1.2400010, 2007</a:t>
            </a:r>
          </a:p>
          <a:p>
            <a:pPr algn="just"/>
            <a:r>
              <a:rPr lang="pt-BR" sz="1600" dirty="0" smtClean="0"/>
              <a:t>Melo,  F. F., Barbosa, V. C. F., </a:t>
            </a:r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Silva, J. B. C., </a:t>
            </a:r>
            <a:r>
              <a:rPr lang="en-US" sz="1600" dirty="0"/>
              <a:t>Estimating the nature and the horizontal and vertical </a:t>
            </a:r>
            <a:r>
              <a:rPr lang="en-US" sz="1600" dirty="0" smtClean="0"/>
              <a:t>positions of </a:t>
            </a:r>
            <a:r>
              <a:rPr lang="en-US" sz="1600" dirty="0"/>
              <a:t>3D magnetic sources using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78(6), J87-J98,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10.1190/GEO2012-0515.1,</a:t>
            </a:r>
            <a:r>
              <a:rPr lang="en-US" sz="1600" dirty="0" smtClean="0"/>
              <a:t> </a:t>
            </a:r>
            <a:r>
              <a:rPr lang="pt-BR" sz="1600" dirty="0" smtClean="0"/>
              <a:t>2013</a:t>
            </a:r>
          </a:p>
          <a:p>
            <a:pPr algn="just"/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Barbosa, V. C. F., </a:t>
            </a:r>
            <a:r>
              <a:rPr lang="pt-BR" sz="1600" dirty="0" err="1" smtClean="0"/>
              <a:t>Geophysical</a:t>
            </a:r>
            <a:r>
              <a:rPr lang="pt-BR" sz="1600" dirty="0" smtClean="0"/>
              <a:t> tutorial: </a:t>
            </a:r>
            <a:r>
              <a:rPr lang="en-US" sz="1600" dirty="0" smtClean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of potential-field </a:t>
            </a:r>
            <a:r>
              <a:rPr lang="en-US" sz="1600" dirty="0" smtClean="0"/>
              <a:t>data</a:t>
            </a:r>
            <a:r>
              <a:rPr lang="en-US" sz="1600" dirty="0"/>
              <a:t>, The Leading </a:t>
            </a:r>
            <a:r>
              <a:rPr lang="en-US" sz="1600" dirty="0" smtClean="0"/>
              <a:t>Edge, 448-450,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 10.1190/tle33040448.1, 2014</a:t>
            </a:r>
            <a:endParaRPr lang="pt-BR" sz="1600" dirty="0"/>
          </a:p>
          <a:p>
            <a:pPr algn="just"/>
            <a:r>
              <a:rPr lang="pt-BR" sz="1600" dirty="0" err="1" smtClean="0"/>
              <a:t>Reid</a:t>
            </a:r>
            <a:r>
              <a:rPr lang="pt-BR" sz="1600" dirty="0" smtClean="0"/>
              <a:t>, A. B., </a:t>
            </a:r>
            <a:r>
              <a:rPr lang="pt-BR" sz="1600" dirty="0" err="1" smtClean="0"/>
              <a:t>Ebbing</a:t>
            </a:r>
            <a:r>
              <a:rPr lang="pt-BR" sz="1600" dirty="0" smtClean="0"/>
              <a:t>, J. e </a:t>
            </a:r>
            <a:r>
              <a:rPr lang="pt-BR" sz="1600" dirty="0" err="1" smtClean="0"/>
              <a:t>Webb</a:t>
            </a:r>
            <a:r>
              <a:rPr lang="pt-BR" sz="1600" dirty="0" smtClean="0"/>
              <a:t>, S. J., </a:t>
            </a:r>
            <a:r>
              <a:rPr lang="en-US" sz="1600" dirty="0"/>
              <a:t>Avoidable Euler Errors – the use and abuse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 applied </a:t>
            </a:r>
            <a:r>
              <a:rPr lang="en-US" sz="1600" dirty="0"/>
              <a:t>to potential </a:t>
            </a:r>
            <a:r>
              <a:rPr lang="en-US" sz="1600" dirty="0" smtClean="0"/>
              <a:t>fields</a:t>
            </a:r>
            <a:r>
              <a:rPr lang="en-US" sz="1600" dirty="0"/>
              <a:t>, Geophysical </a:t>
            </a:r>
            <a:r>
              <a:rPr lang="en-US" sz="1600" dirty="0" smtClean="0"/>
              <a:t>Prospecting, </a:t>
            </a:r>
            <a:r>
              <a:rPr lang="pt-BR" sz="1600" dirty="0" err="1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10.1111/1365-2478.12119, 2014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77966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51178"/>
            <a:ext cx="4320000" cy="16546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86" y="3392327"/>
            <a:ext cx="1800000" cy="19808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4"/>
            <a:ext cx="5760000" cy="15471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7352"/>
            <a:ext cx="2670204" cy="1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25" y="5517352"/>
            <a:ext cx="2527347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768426"/>
            <a:ext cx="2362200" cy="1933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48" y="728984"/>
            <a:ext cx="2556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reto 7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411760" y="2924944"/>
            <a:ext cx="2218791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tângulo 8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2870056" y="2924944"/>
            <a:ext cx="1138592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5383027" y="5171708"/>
            <a:ext cx="3653469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caso, estes são os parâmetros a serem estimados pela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08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Duas técnicas amplamente difundidas na comunidade científica</a:t>
            </a:r>
            <a:endParaRPr lang="pt-BR" sz="32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572000" y="1916832"/>
            <a:ext cx="1152128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3419872" y="2924944"/>
            <a:ext cx="230425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116541" y="4062324"/>
            <a:ext cx="1345843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90288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166780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005984" y="1255744"/>
            <a:ext cx="924580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819702" y="6063991"/>
            <a:ext cx="6278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3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rgbClr val="FF0000"/>
                    </a:solidFill>
                  </a:rPr>
                  <a:t>Derivadas espaciais do dado na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10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5348455" y="5744236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3143920" y="5758984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/>
          <p:cNvSpPr/>
          <p:nvPr/>
        </p:nvSpPr>
        <p:spPr>
          <a:xfrm>
            <a:off x="3176084" y="2924944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/>
          <p:nvPr/>
        </p:nvCxnSpPr>
        <p:spPr>
          <a:xfrm>
            <a:off x="7512086" y="5455104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>
            <a:off x="4568232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2335984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4868391" y="4419286"/>
            <a:ext cx="1503809" cy="737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361224" y="6087001"/>
            <a:ext cx="598315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7569669" y="6089528"/>
            <a:ext cx="371506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2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839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600" dirty="0" smtClean="0"/>
                  <a:t>Para um dique vertical, por exemplo,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pt-BR" sz="3600" dirty="0" smtClean="0"/>
                  <a:t> </a:t>
                </a:r>
                <a:endParaRPr lang="pt-BR" sz="3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95" t="-7614" r="-3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Uma vez estabelecido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...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990" t="-14151" r="-1990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É uma técnica menos utilizada que as outras duas e isso deve ser por causa do custo computacional</a:t>
            </a:r>
            <a:endParaRPr lang="pt-BR" sz="3200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4211960" y="4509120"/>
            <a:ext cx="151216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512" y="952828"/>
            <a:ext cx="9144000" cy="5932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ave esquerda 5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 rot="5400000">
            <a:off x="16767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2972860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38352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 rot="5400000">
            <a:off x="4570044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4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1259632" y="4942909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 volta ao esquema ilustrativo 2D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32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ixaDeTexto 71"/>
          <p:cNvSpPr txBox="1"/>
          <p:nvPr/>
        </p:nvSpPr>
        <p:spPr>
          <a:xfrm>
            <a:off x="1259632" y="5046275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possível utilizar </a:t>
            </a:r>
            <a:r>
              <a:rPr lang="pt-BR" sz="2400" dirty="0" smtClean="0">
                <a:solidFill>
                  <a:srgbClr val="FF0000"/>
                </a:solidFill>
              </a:rPr>
              <a:t>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riângulo isósceles 38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/>
              <p:cNvSpPr txBox="1"/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... e estimar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do topo do dique vertical e 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por meio da solução deste sistema linear</a:t>
                </a:r>
                <a:endParaRPr lang="pt-BR" sz="2400" dirty="0"/>
              </a:p>
            </p:txBody>
          </p:sp>
        </mc:Choice>
        <mc:Fallback xmlns=""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2597" t="-1563" r="-4267" b="-41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5" name="CaixaDe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6" name="CaixaDe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have esquerda 86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8" name="Conector de seta reta 87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have esquerda 41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3" name="Conector de seta reta 42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4801664" y="6095037"/>
            <a:ext cx="43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Estimativa de um nível de base </a:t>
            </a:r>
            <a:r>
              <a:rPr lang="pt-BR" sz="20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/>
              <a:t> e uma posição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/>
              <a:t>,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dirty="0" smtClean="0"/>
              <a:t> para o topo do dique</a:t>
            </a:r>
            <a:endParaRPr lang="pt-BR" sz="2000" dirty="0"/>
          </a:p>
        </p:txBody>
      </p:sp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946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5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148064" y="6626848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>
            <a:off x="359532" y="530771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0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04100" y="1340768"/>
            <a:ext cx="37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1 janela com todos os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6363816" y="1802433"/>
            <a:ext cx="296416" cy="47443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31121" y="3861048"/>
            <a:ext cx="548791" cy="648072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2060848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Quanto maior o índice estrutural, mais profunda é a estimativa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3933056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Já a posição vertical depende da escolha do índice estrutural verdadeiro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9556"/>
              </p:ext>
            </p:extLst>
          </p:nvPr>
        </p:nvGraphicFramePr>
        <p:xfrm>
          <a:off x="251520" y="5004008"/>
          <a:ext cx="4847054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1643"/>
                <a:gridCol w="1025446"/>
                <a:gridCol w="1033328"/>
                <a:gridCol w="103663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pt-BR" sz="24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pt-BR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Verdadeiro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0,79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30,08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120044" y="2748927"/>
            <a:ext cx="1354671" cy="4997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aos nossos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Ao invés de utilizar 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 smtClean="0"/>
              <a:t>Fairhead</a:t>
            </a:r>
            <a:r>
              <a:rPr lang="pt-BR" sz="2000" dirty="0" smtClean="0"/>
              <a:t> et al. (1994)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92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54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3407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Janela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259632" y="1802433"/>
            <a:ext cx="648046" cy="54644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32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857365" y="126876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15816" y="1484784"/>
            <a:ext cx="165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206808" y="1484784"/>
            <a:ext cx="0" cy="460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84168" y="335699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Observe que a “nuvem de soluções” não tem relação direta com a forma do dique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369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80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6156176" y="2276872"/>
            <a:ext cx="1027124" cy="55479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20384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464400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788024" y="3573016"/>
            <a:ext cx="360040" cy="13035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6012160" y="177281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11731</Words>
  <Application>Microsoft Office PowerPoint</Application>
  <PresentationFormat>Apresentação na tela (4:3)</PresentationFormat>
  <Paragraphs>1930</Paragraphs>
  <Slides>302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302</vt:i4>
      </vt:variant>
    </vt:vector>
  </HeadingPairs>
  <TitlesOfParts>
    <vt:vector size="303" baseType="lpstr">
      <vt:lpstr>Tema do Office</vt:lpstr>
      <vt:lpstr>ALGUNS EXEMPLOS DE USOS E ABUSOS EM MÉTODOS POTENCIAIS</vt:lpstr>
      <vt:lpstr>Estrutura</vt:lpstr>
      <vt:lpstr>Estrutura</vt:lpstr>
      <vt:lpstr>Estrutura</vt:lpstr>
      <vt:lpstr>Estrutura</vt:lpstr>
      <vt:lpstr>Estrutura</vt:lpstr>
      <vt:lpstr>Estrutura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Estrutura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Estrutura</vt:lpstr>
      <vt:lpstr>Estrutura</vt:lpstr>
      <vt:lpstr>Estrutura</vt:lpstr>
      <vt:lpstr>Estrutura</vt:lpstr>
      <vt:lpstr>Estrutura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Estrutura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Referências</vt:lpstr>
      <vt:lpstr>Referências</vt:lpstr>
      <vt:lpstr>Muito 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ALGUNS EXEMPLOS DE USOS E ABUSOS EM MÉTODOS POTENCIAIS</dc:title>
  <dc:creator>Vanderlei</dc:creator>
  <cp:lastModifiedBy>Vanderlei</cp:lastModifiedBy>
  <cp:revision>146</cp:revision>
  <dcterms:created xsi:type="dcterms:W3CDTF">2014-08-21T16:44:34Z</dcterms:created>
  <dcterms:modified xsi:type="dcterms:W3CDTF">2014-12-09T16:39:57Z</dcterms:modified>
</cp:coreProperties>
</file>